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16" r:id="rId5"/>
  </p:sldMasterIdLst>
  <p:notesMasterIdLst>
    <p:notesMasterId r:id="rId8"/>
  </p:notesMasterIdLst>
  <p:handoutMasterIdLst>
    <p:handoutMasterId r:id="rId9"/>
  </p:handoutMasterIdLst>
  <p:sldIdLst>
    <p:sldId id="256" r:id="rId6"/>
    <p:sldId id="257" r:id="rId7"/>
  </p:sldIdLst>
  <p:sldSz cx="22682200" cy="10693400"/>
  <p:notesSz cx="6858000" cy="9144000"/>
  <p:defaultTextStyle>
    <a:defPPr>
      <a:defRPr lang="en-US"/>
    </a:defPPr>
    <a:lvl1pPr marL="0" algn="l" defTabSz="1906563" rtl="0" eaLnBrk="1" latinLnBrk="0" hangingPunct="1">
      <a:defRPr sz="3800" kern="1200">
        <a:solidFill>
          <a:schemeClr val="tx1"/>
        </a:solidFill>
        <a:latin typeface="+mn-lt"/>
        <a:ea typeface="+mn-ea"/>
        <a:cs typeface="+mn-cs"/>
      </a:defRPr>
    </a:lvl1pPr>
    <a:lvl2pPr marL="953280" algn="l" defTabSz="1906563" rtl="0" eaLnBrk="1" latinLnBrk="0" hangingPunct="1">
      <a:defRPr sz="3800" kern="1200">
        <a:solidFill>
          <a:schemeClr val="tx1"/>
        </a:solidFill>
        <a:latin typeface="+mn-lt"/>
        <a:ea typeface="+mn-ea"/>
        <a:cs typeface="+mn-cs"/>
      </a:defRPr>
    </a:lvl2pPr>
    <a:lvl3pPr marL="1906563" algn="l" defTabSz="1906563" rtl="0" eaLnBrk="1" latinLnBrk="0" hangingPunct="1">
      <a:defRPr sz="3800" kern="1200">
        <a:solidFill>
          <a:schemeClr val="tx1"/>
        </a:solidFill>
        <a:latin typeface="+mn-lt"/>
        <a:ea typeface="+mn-ea"/>
        <a:cs typeface="+mn-cs"/>
      </a:defRPr>
    </a:lvl3pPr>
    <a:lvl4pPr marL="2859845" algn="l" defTabSz="1906563" rtl="0" eaLnBrk="1" latinLnBrk="0" hangingPunct="1">
      <a:defRPr sz="3800" kern="1200">
        <a:solidFill>
          <a:schemeClr val="tx1"/>
        </a:solidFill>
        <a:latin typeface="+mn-lt"/>
        <a:ea typeface="+mn-ea"/>
        <a:cs typeface="+mn-cs"/>
      </a:defRPr>
    </a:lvl4pPr>
    <a:lvl5pPr marL="3813125" algn="l" defTabSz="1906563" rtl="0" eaLnBrk="1" latinLnBrk="0" hangingPunct="1">
      <a:defRPr sz="3800" kern="1200">
        <a:solidFill>
          <a:schemeClr val="tx1"/>
        </a:solidFill>
        <a:latin typeface="+mn-lt"/>
        <a:ea typeface="+mn-ea"/>
        <a:cs typeface="+mn-cs"/>
      </a:defRPr>
    </a:lvl5pPr>
    <a:lvl6pPr marL="4766406" algn="l" defTabSz="1906563" rtl="0" eaLnBrk="1" latinLnBrk="0" hangingPunct="1">
      <a:defRPr sz="3800" kern="1200">
        <a:solidFill>
          <a:schemeClr val="tx1"/>
        </a:solidFill>
        <a:latin typeface="+mn-lt"/>
        <a:ea typeface="+mn-ea"/>
        <a:cs typeface="+mn-cs"/>
      </a:defRPr>
    </a:lvl6pPr>
    <a:lvl7pPr marL="5719688" algn="l" defTabSz="1906563" rtl="0" eaLnBrk="1" latinLnBrk="0" hangingPunct="1">
      <a:defRPr sz="3800" kern="1200">
        <a:solidFill>
          <a:schemeClr val="tx1"/>
        </a:solidFill>
        <a:latin typeface="+mn-lt"/>
        <a:ea typeface="+mn-ea"/>
        <a:cs typeface="+mn-cs"/>
      </a:defRPr>
    </a:lvl7pPr>
    <a:lvl8pPr marL="6672970" algn="l" defTabSz="1906563" rtl="0" eaLnBrk="1" latinLnBrk="0" hangingPunct="1">
      <a:defRPr sz="3800" kern="1200">
        <a:solidFill>
          <a:schemeClr val="tx1"/>
        </a:solidFill>
        <a:latin typeface="+mn-lt"/>
        <a:ea typeface="+mn-ea"/>
        <a:cs typeface="+mn-cs"/>
      </a:defRPr>
    </a:lvl8pPr>
    <a:lvl9pPr marL="7626252" algn="l" defTabSz="1906563" rtl="0" eaLnBrk="1" latinLnBrk="0" hangingPunct="1">
      <a:defRPr sz="3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15" userDrawn="1">
          <p15:clr>
            <a:srgbClr val="A4A3A4"/>
          </p15:clr>
        </p15:guide>
        <p15:guide id="2" orient="horz" pos="1020" userDrawn="1">
          <p15:clr>
            <a:srgbClr val="A4A3A4"/>
          </p15:clr>
        </p15:guide>
        <p15:guide id="3" orient="horz" pos="226" userDrawn="1">
          <p15:clr>
            <a:srgbClr val="A4A3A4"/>
          </p15:clr>
        </p15:guide>
        <p15:guide id="4" orient="horz" pos="6509" userDrawn="1">
          <p15:clr>
            <a:srgbClr val="A4A3A4"/>
          </p15:clr>
        </p15:guide>
        <p15:guide id="5" orient="horz" pos="6134" userDrawn="1">
          <p15:clr>
            <a:srgbClr val="A4A3A4"/>
          </p15:clr>
        </p15:guide>
        <p15:guide id="6" pos="9526" userDrawn="1">
          <p15:clr>
            <a:srgbClr val="A4A3A4"/>
          </p15:clr>
        </p15:guide>
        <p15:guide id="7" pos="340" userDrawn="1">
          <p15:clr>
            <a:srgbClr val="A4A3A4"/>
          </p15:clr>
        </p15:guide>
        <p15:guide id="8" pos="2289" userDrawn="1">
          <p15:clr>
            <a:srgbClr val="A4A3A4"/>
          </p15:clr>
        </p15:guide>
        <p15:guide id="9" pos="2472" userDrawn="1">
          <p15:clr>
            <a:srgbClr val="A4A3A4"/>
          </p15:clr>
        </p15:guide>
        <p15:guide id="10" pos="11816" userDrawn="1">
          <p15:clr>
            <a:srgbClr val="A4A3A4"/>
          </p15:clr>
        </p15:guide>
        <p15:guide id="11" pos="11999" userDrawn="1">
          <p15:clr>
            <a:srgbClr val="A4A3A4"/>
          </p15:clr>
        </p15:guide>
        <p15:guide id="12" pos="7053" userDrawn="1">
          <p15:clr>
            <a:srgbClr val="A4A3A4"/>
          </p15:clr>
        </p15:guide>
        <p15:guide id="13" pos="7234" userDrawn="1">
          <p15:clr>
            <a:srgbClr val="A4A3A4"/>
          </p15:clr>
        </p15:guide>
        <p15:guide id="14" pos="4763" userDrawn="1">
          <p15:clr>
            <a:srgbClr val="A4A3A4"/>
          </p15:clr>
        </p15:guide>
        <p15:guide id="15" pos="4431" userDrawn="1">
          <p15:clr>
            <a:srgbClr val="A4A3A4"/>
          </p15:clr>
        </p15:guide>
        <p15:guide id="16" pos="5102" userDrawn="1">
          <p15:clr>
            <a:srgbClr val="A4A3A4"/>
          </p15:clr>
        </p15:guide>
        <p15:guide id="17" pos="9184" userDrawn="1">
          <p15:clr>
            <a:srgbClr val="A4A3A4"/>
          </p15:clr>
        </p15:guide>
        <p15:guide id="18" pos="9865" userDrawn="1">
          <p15:clr>
            <a:srgbClr val="A4A3A4"/>
          </p15:clr>
        </p15:guide>
        <p15:guide id="19" pos="13948" userDrawn="1">
          <p15:clr>
            <a:srgbClr val="A4A3A4"/>
          </p15:clr>
        </p15:guide>
        <p15:guide id="20" orient="horz" pos="14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Charvy" initials="S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7C91"/>
    <a:srgbClr val="879AAB"/>
    <a:srgbClr val="ED1A3B"/>
    <a:srgbClr val="EE9024"/>
    <a:srgbClr val="000000"/>
    <a:srgbClr val="F9D9B5"/>
    <a:srgbClr val="F9D9BF"/>
    <a:srgbClr val="B9ACA5"/>
    <a:srgbClr val="F6A1A8"/>
    <a:srgbClr val="FFE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6" autoAdjust="0"/>
    <p:restoredTop sz="94343" autoAdjust="0"/>
  </p:normalViewPr>
  <p:slideViewPr>
    <p:cSldViewPr snapToGrid="0" snapToObjects="1" showGuides="1">
      <p:cViewPr>
        <p:scale>
          <a:sx n="79" d="100"/>
          <a:sy n="79" d="100"/>
        </p:scale>
        <p:origin x="360" y="536"/>
      </p:cViewPr>
      <p:guideLst>
        <p:guide orient="horz" pos="1815"/>
        <p:guide orient="horz" pos="1020"/>
        <p:guide orient="horz" pos="226"/>
        <p:guide orient="horz" pos="6509"/>
        <p:guide orient="horz" pos="6134"/>
        <p:guide pos="9526"/>
        <p:guide pos="340"/>
        <p:guide pos="2289"/>
        <p:guide pos="2472"/>
        <p:guide pos="11816"/>
        <p:guide pos="11999"/>
        <p:guide pos="7053"/>
        <p:guide pos="7234"/>
        <p:guide pos="4763"/>
        <p:guide pos="4431"/>
        <p:guide pos="5102"/>
        <p:guide pos="9184"/>
        <p:guide pos="9865"/>
        <p:guide pos="13948"/>
        <p:guide orient="horz" pos="1463"/>
      </p:guideLst>
    </p:cSldViewPr>
  </p:slideViewPr>
  <p:notesTextViewPr>
    <p:cViewPr>
      <p:scale>
        <a:sx n="75" d="100"/>
        <a:sy n="75" d="100"/>
      </p:scale>
      <p:origin x="0" y="0"/>
    </p:cViewPr>
  </p:notesTextViewPr>
  <p:sorterViewPr>
    <p:cViewPr>
      <p:scale>
        <a:sx n="100" d="100"/>
        <a:sy n="100" d="100"/>
      </p:scale>
      <p:origin x="0" y="0"/>
    </p:cViewPr>
  </p:sorterViewPr>
  <p:notesViewPr>
    <p:cSldViewPr snapToGrid="0" snapToObjects="1" showGuides="1">
      <p:cViewPr varScale="1">
        <p:scale>
          <a:sx n="84" d="100"/>
          <a:sy n="84" d="100"/>
        </p:scale>
        <p:origin x="307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B339B-7AEB-4261-B862-9DB9E2A5A6E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81CB71F-FBF4-44FF-BA69-833345E3CE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953533-97FC-40F6-BAFF-2353AB5AC382}" type="datetimeFigureOut">
              <a:rPr lang="en-GB" smtClean="0"/>
              <a:t>05/05/2020</a:t>
            </a:fld>
            <a:endParaRPr lang="en-GB" dirty="0"/>
          </a:p>
        </p:txBody>
      </p:sp>
      <p:sp>
        <p:nvSpPr>
          <p:cNvPr id="4" name="Footer Placeholder 3">
            <a:extLst>
              <a:ext uri="{FF2B5EF4-FFF2-40B4-BE49-F238E27FC236}">
                <a16:creationId xmlns:a16="http://schemas.microsoft.com/office/drawing/2014/main" id="{39C09BFF-F3D8-4A23-8C16-25DA70A777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6BFE42D-6CD3-4858-B991-3139477636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6554BA-BCC3-49FE-941C-DF7A57B259FD}" type="slidenum">
              <a:rPr lang="en-GB" smtClean="0"/>
              <a:t>‹#›</a:t>
            </a:fld>
            <a:endParaRPr lang="en-GB" dirty="0"/>
          </a:p>
        </p:txBody>
      </p:sp>
    </p:spTree>
    <p:extLst>
      <p:ext uri="{BB962C8B-B14F-4D97-AF65-F5344CB8AC3E}">
        <p14:creationId xmlns:p14="http://schemas.microsoft.com/office/powerpoint/2010/main" val="883159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47D5C-E96D-4671-AABC-580006D477A8}" type="datetimeFigureOut">
              <a:rPr lang="en-US" smtClean="0"/>
              <a:pPr/>
              <a:t>5/5/20</a:t>
            </a:fld>
            <a:endParaRPr lang="en-GB" dirty="0"/>
          </a:p>
        </p:txBody>
      </p:sp>
      <p:sp>
        <p:nvSpPr>
          <p:cNvPr id="4" name="Slide Image Placeholder 3"/>
          <p:cNvSpPr>
            <a:spLocks noGrp="1" noRot="1" noChangeAspect="1"/>
          </p:cNvSpPr>
          <p:nvPr>
            <p:ph type="sldImg" idx="2"/>
          </p:nvPr>
        </p:nvSpPr>
        <p:spPr>
          <a:xfrm>
            <a:off x="-206375" y="685800"/>
            <a:ext cx="727075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325E1-631E-4FFD-AF35-27D076BB57F2}" type="slidenum">
              <a:rPr lang="en-GB" smtClean="0"/>
              <a:pPr/>
              <a:t>‹#›</a:t>
            </a:fld>
            <a:endParaRPr lang="en-GB" dirty="0"/>
          </a:p>
        </p:txBody>
      </p:sp>
    </p:spTree>
    <p:extLst>
      <p:ext uri="{BB962C8B-B14F-4D97-AF65-F5344CB8AC3E}">
        <p14:creationId xmlns:p14="http://schemas.microsoft.com/office/powerpoint/2010/main" val="1080167516"/>
      </p:ext>
    </p:extLst>
  </p:cSld>
  <p:clrMap bg1="lt1" tx1="dk1" bg2="lt2" tx2="dk2" accent1="accent1" accent2="accent2" accent3="accent3" accent4="accent4" accent5="accent5" accent6="accent6" hlink="hlink" folHlink="folHlink"/>
  <p:notesStyle>
    <a:lvl1pPr marL="0" algn="l" defTabSz="1906563" rtl="0" eaLnBrk="1" latinLnBrk="0" hangingPunct="1">
      <a:defRPr sz="2500" b="1" kern="1200">
        <a:solidFill>
          <a:schemeClr val="tx1"/>
        </a:solidFill>
        <a:latin typeface="Trebuchet MS" pitchFamily="34" charset="0"/>
        <a:ea typeface="+mn-ea"/>
        <a:cs typeface="+mn-cs"/>
      </a:defRPr>
    </a:lvl1pPr>
    <a:lvl2pPr marL="476726" indent="-476726" algn="l" defTabSz="1906563" rtl="0" eaLnBrk="1" latinLnBrk="0" hangingPunct="1">
      <a:buFont typeface="Arial" pitchFamily="34" charset="0"/>
      <a:buChar char="•"/>
      <a:defRPr sz="2500" kern="1200">
        <a:solidFill>
          <a:schemeClr val="tx1"/>
        </a:solidFill>
        <a:latin typeface="Trebuchet MS" pitchFamily="34" charset="0"/>
        <a:ea typeface="+mn-ea"/>
        <a:cs typeface="+mn-cs"/>
      </a:defRPr>
    </a:lvl2pPr>
    <a:lvl3pPr marL="1125600" indent="-562799" algn="l" defTabSz="1906563" rtl="0" eaLnBrk="1" latinLnBrk="0" hangingPunct="1">
      <a:buFont typeface="Symbol" pitchFamily="18" charset="2"/>
      <a:buChar char="-"/>
      <a:defRPr sz="2500" kern="1200">
        <a:solidFill>
          <a:schemeClr val="tx1"/>
        </a:solidFill>
        <a:latin typeface="Trebuchet MS" pitchFamily="34" charset="0"/>
        <a:ea typeface="+mn-ea"/>
        <a:cs typeface="+mn-cs"/>
      </a:defRPr>
    </a:lvl3pPr>
    <a:lvl4pPr marL="1125600" indent="-367477" algn="l" defTabSz="1906563" rtl="0" eaLnBrk="1" latinLnBrk="0" hangingPunct="1">
      <a:defRPr sz="2500" kern="1200">
        <a:solidFill>
          <a:schemeClr val="tx1"/>
        </a:solidFill>
        <a:latin typeface="Trebuchet MS" pitchFamily="34" charset="0"/>
        <a:ea typeface="+mn-ea"/>
        <a:cs typeface="+mn-cs"/>
      </a:defRPr>
    </a:lvl4pPr>
    <a:lvl5pPr marL="1496388" indent="-370785" algn="l" defTabSz="1906563" rtl="0" eaLnBrk="1" latinLnBrk="0" hangingPunct="1">
      <a:defRPr sz="2500" kern="1200">
        <a:solidFill>
          <a:schemeClr val="tx1"/>
        </a:solidFill>
        <a:latin typeface="Trebuchet MS" pitchFamily="34" charset="0"/>
        <a:ea typeface="+mn-ea"/>
        <a:cs typeface="+mn-cs"/>
      </a:defRPr>
    </a:lvl5pPr>
    <a:lvl6pPr marL="4766406" algn="l" defTabSz="1906563" rtl="0" eaLnBrk="1" latinLnBrk="0" hangingPunct="1">
      <a:defRPr sz="2500" kern="1200">
        <a:solidFill>
          <a:schemeClr val="tx1"/>
        </a:solidFill>
        <a:latin typeface="+mn-lt"/>
        <a:ea typeface="+mn-ea"/>
        <a:cs typeface="+mn-cs"/>
      </a:defRPr>
    </a:lvl6pPr>
    <a:lvl7pPr marL="5719688" algn="l" defTabSz="1906563" rtl="0" eaLnBrk="1" latinLnBrk="0" hangingPunct="1">
      <a:defRPr sz="2500" kern="1200">
        <a:solidFill>
          <a:schemeClr val="tx1"/>
        </a:solidFill>
        <a:latin typeface="+mn-lt"/>
        <a:ea typeface="+mn-ea"/>
        <a:cs typeface="+mn-cs"/>
      </a:defRPr>
    </a:lvl7pPr>
    <a:lvl8pPr marL="6672970" algn="l" defTabSz="1906563" rtl="0" eaLnBrk="1" latinLnBrk="0" hangingPunct="1">
      <a:defRPr sz="2500" kern="1200">
        <a:solidFill>
          <a:schemeClr val="tx1"/>
        </a:solidFill>
        <a:latin typeface="+mn-lt"/>
        <a:ea typeface="+mn-ea"/>
        <a:cs typeface="+mn-cs"/>
      </a:defRPr>
    </a:lvl8pPr>
    <a:lvl9pPr marL="7626252" algn="l" defTabSz="1906563" rtl="0" eaLnBrk="1" latinLnBrk="0" hangingPunct="1">
      <a:defRPr sz="25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hyperlink" Target="http://insite.bdo.co.uk/sites/Brand/image-library/Pages/default.aspx"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insite.bdo.co.uk/sites/Brand/image-library/Pages/default.aspx"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and BACK">
    <p:spTree>
      <p:nvGrpSpPr>
        <p:cNvPr id="1" name=""/>
        <p:cNvGrpSpPr/>
        <p:nvPr/>
      </p:nvGrpSpPr>
      <p:grpSpPr>
        <a:xfrm>
          <a:off x="0" y="0"/>
          <a:ext cx="0" cy="0"/>
          <a:chOff x="0" y="0"/>
          <a:chExt cx="0" cy="0"/>
        </a:xfrm>
      </p:grpSpPr>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28"/>
          <p:cNvSpPr>
            <a:spLocks noChangeArrowheads="1"/>
          </p:cNvSpPr>
          <p:nvPr userDrawn="1"/>
        </p:nvSpPr>
        <p:spPr bwMode="auto">
          <a:xfrm>
            <a:off x="15478126" y="722313"/>
            <a:ext cx="6476999" cy="8034344"/>
          </a:xfrm>
          <a:prstGeom prst="rect">
            <a:avLst/>
          </a:prstGeom>
          <a:solidFill>
            <a:schemeClr val="accent2"/>
          </a:solidFill>
          <a:ln w="12700">
            <a:noFill/>
            <a:miter lim="800000"/>
            <a:headEnd/>
            <a:tailEnd/>
          </a:ln>
        </p:spPr>
        <p:txBody>
          <a:bodyPr wrap="none" anchor="ctr"/>
          <a:lstStyle/>
          <a:p>
            <a:endParaRPr lang="en-US" sz="3801" dirty="0"/>
          </a:p>
        </p:txBody>
      </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94" name="Rectangle 120"/>
          <p:cNvSpPr>
            <a:spLocks noChangeArrowheads="1"/>
          </p:cNvSpPr>
          <p:nvPr userDrawn="1"/>
        </p:nvSpPr>
        <p:spPr bwMode="gray">
          <a:xfrm>
            <a:off x="15478127" y="360363"/>
            <a:ext cx="6840000" cy="9972000"/>
          </a:xfrm>
          <a:prstGeom prst="rect">
            <a:avLst/>
          </a:prstGeom>
          <a:noFill/>
          <a:ln w="6350">
            <a:solidFill>
              <a:schemeClr val="tx1"/>
            </a:solidFill>
            <a:miter lim="800000"/>
            <a:headEnd/>
            <a:tailEnd/>
          </a:ln>
        </p:spPr>
        <p:txBody>
          <a:bodyPr wrap="none" anchor="ctr"/>
          <a:lstStyle/>
          <a:p>
            <a:endParaRPr lang="en-US" sz="3801" dirty="0"/>
          </a:p>
        </p:txBody>
      </p:sp>
      <p:sp>
        <p:nvSpPr>
          <p:cNvPr id="98" name="Rectangle 4"/>
          <p:cNvSpPr>
            <a:spLocks noChangeArrowheads="1"/>
          </p:cNvSpPr>
          <p:nvPr userDrawn="1"/>
        </p:nvSpPr>
        <p:spPr bwMode="auto">
          <a:xfrm>
            <a:off x="8274543" y="722313"/>
            <a:ext cx="6483350" cy="8034344"/>
          </a:xfrm>
          <a:prstGeom prst="rect">
            <a:avLst/>
          </a:prstGeom>
          <a:solidFill>
            <a:schemeClr val="accent2"/>
          </a:solidFill>
          <a:ln w="12700">
            <a:noFill/>
            <a:miter lim="800000"/>
            <a:headEnd/>
            <a:tailEnd/>
          </a:ln>
        </p:spPr>
        <p:txBody>
          <a:bodyPr wrap="none" anchor="ctr"/>
          <a:lstStyle/>
          <a:p>
            <a:endParaRPr lang="en-US" sz="3801" dirty="0"/>
          </a:p>
        </p:txBody>
      </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110" name="Rectangle 3"/>
          <p:cNvSpPr>
            <a:spLocks noChangeArrowheads="1"/>
          </p:cNvSpPr>
          <p:nvPr userDrawn="1"/>
        </p:nvSpPr>
        <p:spPr bwMode="gray">
          <a:xfrm>
            <a:off x="7914544" y="360363"/>
            <a:ext cx="6840000" cy="9972000"/>
          </a:xfrm>
          <a:prstGeom prst="rect">
            <a:avLst/>
          </a:prstGeom>
          <a:noFill/>
          <a:ln w="6350">
            <a:solidFill>
              <a:schemeClr val="tx1"/>
            </a:solidFill>
            <a:miter lim="800000"/>
            <a:headEnd/>
            <a:tailEnd/>
          </a:ln>
        </p:spPr>
        <p:txBody>
          <a:bodyPr wrap="none" anchor="ctr"/>
          <a:lstStyle/>
          <a:p>
            <a:endParaRPr lang="en-US" sz="3801" dirty="0"/>
          </a:p>
        </p:txBody>
      </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pic>
        <p:nvPicPr>
          <p:cNvPr id="54" name="Picture 2" descr="G:\Office97\_GRAPHICS\hb@BDO\Library\Logos\BDO\BDO logo.png">
            <a:extLst>
              <a:ext uri="{FF2B5EF4-FFF2-40B4-BE49-F238E27FC236}">
                <a16:creationId xmlns:a16="http://schemas.microsoft.com/office/drawing/2014/main" id="{0ACA31AF-554D-486A-BEB3-BB04483779B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93001"/>
            <a:ext cx="972001" cy="37371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sp>
        <p:nvSpPr>
          <p:cNvPr id="52" name="TextBox 51"/>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tx1">
                    <a:lumMod val="75000"/>
                  </a:schemeClr>
                </a:solidFill>
              </a:rPr>
              <a:t>Clarity.</a:t>
            </a:r>
            <a:r>
              <a:rPr lang="en-US" sz="1600" baseline="0" dirty="0">
                <a:solidFill>
                  <a:schemeClr val="tx1">
                    <a:lumMod val="75000"/>
                  </a:schemeClr>
                </a:solidFill>
              </a:rPr>
              <a:t> Order. Direction</a:t>
            </a:r>
            <a:endParaRPr lang="en-ZA" sz="1600" dirty="0" err="1">
              <a:solidFill>
                <a:schemeClr val="tx1">
                  <a:lumMod val="75000"/>
                </a:schemeClr>
              </a:solidFill>
            </a:endParaRPr>
          </a:p>
        </p:txBody>
      </p:sp>
    </p:spTree>
    <p:extLst>
      <p:ext uri="{BB962C8B-B14F-4D97-AF65-F5344CB8AC3E}">
        <p14:creationId xmlns:p14="http://schemas.microsoft.com/office/powerpoint/2010/main" val="2231402895"/>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5_COVER and BACK">
    <p:spTree>
      <p:nvGrpSpPr>
        <p:cNvPr id="1" name=""/>
        <p:cNvGrpSpPr/>
        <p:nvPr/>
      </p:nvGrpSpPr>
      <p:grpSpPr>
        <a:xfrm>
          <a:off x="0" y="0"/>
          <a:ext cx="0" cy="0"/>
          <a:chOff x="0" y="0"/>
          <a:chExt cx="0" cy="0"/>
        </a:xfrm>
      </p:grpSpPr>
      <p:sp>
        <p:nvSpPr>
          <p:cNvPr id="94" name="Rectangle 120"/>
          <p:cNvSpPr>
            <a:spLocks noChangeArrowheads="1"/>
          </p:cNvSpPr>
          <p:nvPr userDrawn="1"/>
        </p:nvSpPr>
        <p:spPr bwMode="gray">
          <a:xfrm>
            <a:off x="15478127" y="360363"/>
            <a:ext cx="6840000" cy="9972000"/>
          </a:xfrm>
          <a:prstGeom prst="rect">
            <a:avLst/>
          </a:prstGeom>
          <a:solidFill>
            <a:schemeClr val="accent3"/>
          </a:solidFill>
          <a:ln w="6350">
            <a:noFill/>
            <a:miter lim="800000"/>
            <a:headEnd/>
            <a:tailEnd/>
          </a:ln>
        </p:spPr>
        <p:txBody>
          <a:bodyPr wrap="none" anchor="ctr"/>
          <a:lstStyle/>
          <a:p>
            <a:endParaRPr lang="en-US" sz="3801" dirty="0"/>
          </a:p>
        </p:txBody>
      </p:sp>
      <p:sp>
        <p:nvSpPr>
          <p:cNvPr id="110" name="Rectangle 3"/>
          <p:cNvSpPr>
            <a:spLocks noChangeArrowheads="1"/>
          </p:cNvSpPr>
          <p:nvPr userDrawn="1"/>
        </p:nvSpPr>
        <p:spPr bwMode="gray">
          <a:xfrm>
            <a:off x="7914544" y="360363"/>
            <a:ext cx="6840000" cy="9972000"/>
          </a:xfrm>
          <a:prstGeom prst="rect">
            <a:avLst/>
          </a:prstGeom>
          <a:solidFill>
            <a:schemeClr val="accent3"/>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pic>
        <p:nvPicPr>
          <p:cNvPr id="52" name="Picture 2" descr="G:\Office97\_GRAPHICS\hb@BDO\Library\09_Logos\BDO logo white.png">
            <a:extLst>
              <a:ext uri="{FF2B5EF4-FFF2-40B4-BE49-F238E27FC236}">
                <a16:creationId xmlns:a16="http://schemas.microsoft.com/office/drawing/2014/main" id="{CD14C0BE-B5A9-47E5-A85B-C6CAE5549A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89487"/>
            <a:ext cx="972001" cy="37338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bg1"/>
                </a:solidFill>
              </a:rPr>
              <a:t>Clarity.</a:t>
            </a:r>
            <a:r>
              <a:rPr lang="en-US" sz="1600" baseline="0" dirty="0">
                <a:solidFill>
                  <a:schemeClr val="bg1"/>
                </a:solidFill>
              </a:rPr>
              <a:t> Order. Direction</a:t>
            </a:r>
            <a:endParaRPr lang="en-ZA" sz="1600" dirty="0" err="1">
              <a:solidFill>
                <a:schemeClr val="bg1"/>
              </a:solidFill>
            </a:endParaRPr>
          </a:p>
        </p:txBody>
      </p:sp>
    </p:spTree>
    <p:extLst>
      <p:ext uri="{BB962C8B-B14F-4D97-AF65-F5344CB8AC3E}">
        <p14:creationId xmlns:p14="http://schemas.microsoft.com/office/powerpoint/2010/main" val="4031016630"/>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6_COVER and BACK">
    <p:spTree>
      <p:nvGrpSpPr>
        <p:cNvPr id="1" name=""/>
        <p:cNvGrpSpPr/>
        <p:nvPr/>
      </p:nvGrpSpPr>
      <p:grpSpPr>
        <a:xfrm>
          <a:off x="0" y="0"/>
          <a:ext cx="0" cy="0"/>
          <a:chOff x="0" y="0"/>
          <a:chExt cx="0" cy="0"/>
        </a:xfrm>
      </p:grpSpPr>
      <p:pic>
        <p:nvPicPr>
          <p:cNvPr id="6" name="Picture 5" descr="A picture containing person, laptop, woman, man&#10;&#10;Description automatically generated">
            <a:extLst>
              <a:ext uri="{FF2B5EF4-FFF2-40B4-BE49-F238E27FC236}">
                <a16:creationId xmlns:a16="http://schemas.microsoft.com/office/drawing/2014/main" id="{B0534523-F4A2-4044-848D-4ABD5B3B3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61" r="23301"/>
          <a:stretch/>
        </p:blipFill>
        <p:spPr>
          <a:xfrm>
            <a:off x="15120939" y="0"/>
            <a:ext cx="7560943" cy="10693400"/>
          </a:xfrm>
          <a:prstGeom prst="rect">
            <a:avLst/>
          </a:prstGeom>
        </p:spPr>
      </p:pic>
      <p:sp>
        <p:nvSpPr>
          <p:cNvPr id="110" name="Rectangle 3"/>
          <p:cNvSpPr>
            <a:spLocks noChangeArrowheads="1"/>
          </p:cNvSpPr>
          <p:nvPr userDrawn="1"/>
        </p:nvSpPr>
        <p:spPr bwMode="gray">
          <a:xfrm>
            <a:off x="7557764" y="1"/>
            <a:ext cx="7563175" cy="10704362"/>
          </a:xfrm>
          <a:prstGeom prst="rect">
            <a:avLst/>
          </a:prstGeom>
          <a:solidFill>
            <a:schemeClr val="accent4"/>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userDrawn="1"/>
        </p:nvGrpSpPr>
        <p:grpSpPr>
          <a:xfrm>
            <a:off x="8887601" y="7112038"/>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675"/>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54" name="Group 53">
            <a:extLst>
              <a:ext uri="{FF2B5EF4-FFF2-40B4-BE49-F238E27FC236}">
                <a16:creationId xmlns:a16="http://schemas.microsoft.com/office/drawing/2014/main" id="{30CFD9AE-EA46-4081-9EF4-48C7FFDE0F3B}"/>
              </a:ext>
            </a:extLst>
          </p:cNvPr>
          <p:cNvGrpSpPr/>
          <p:nvPr userDrawn="1"/>
        </p:nvGrpSpPr>
        <p:grpSpPr>
          <a:xfrm>
            <a:off x="15118707" y="-402967"/>
            <a:ext cx="517208" cy="11518900"/>
            <a:chOff x="3573781" y="-402967"/>
            <a:chExt cx="517207" cy="11518900"/>
          </a:xfrm>
        </p:grpSpPr>
        <p:cxnSp>
          <p:nvCxnSpPr>
            <p:cNvPr id="55" name="Straight Connector 54">
              <a:extLst>
                <a:ext uri="{FF2B5EF4-FFF2-40B4-BE49-F238E27FC236}">
                  <a16:creationId xmlns:a16="http://schemas.microsoft.com/office/drawing/2014/main" id="{3E26C00E-8214-4296-AA62-A9C336ADFCBD}"/>
                </a:ext>
              </a:extLst>
            </p:cNvPr>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BD89BE5-68FE-44A8-9D64-13E0C8E69D64}"/>
                </a:ext>
              </a:extLst>
            </p:cNvPr>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58" name="Straight Connector 57">
              <a:extLst>
                <a:ext uri="{FF2B5EF4-FFF2-40B4-BE49-F238E27FC236}">
                  <a16:creationId xmlns:a16="http://schemas.microsoft.com/office/drawing/2014/main" id="{E7529367-D875-4685-AD3E-EA4FED1BEEBA}"/>
                </a:ext>
              </a:extLst>
            </p:cNvPr>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01F88352-9227-4C3D-B1A4-584DA25F3BCB}"/>
              </a:ext>
            </a:extLst>
          </p:cNvPr>
          <p:cNvGrpSpPr/>
          <p:nvPr userDrawn="1"/>
        </p:nvGrpSpPr>
        <p:grpSpPr>
          <a:xfrm>
            <a:off x="17631816" y="7108855"/>
            <a:ext cx="161925" cy="3581362"/>
            <a:chOff x="1079175" y="6751001"/>
            <a:chExt cx="161925" cy="3581362"/>
          </a:xfrm>
        </p:grpSpPr>
        <p:sp>
          <p:nvSpPr>
            <p:cNvPr id="61" name="Freeform 5">
              <a:extLst>
                <a:ext uri="{FF2B5EF4-FFF2-40B4-BE49-F238E27FC236}">
                  <a16:creationId xmlns:a16="http://schemas.microsoft.com/office/drawing/2014/main" id="{0F399D46-48BD-4170-9526-6E6EA52033FB}"/>
                </a:ext>
              </a:extLst>
            </p:cNvPr>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62" name="Freeform 5">
              <a:extLst>
                <a:ext uri="{FF2B5EF4-FFF2-40B4-BE49-F238E27FC236}">
                  <a16:creationId xmlns:a16="http://schemas.microsoft.com/office/drawing/2014/main" id="{8630E5E5-475A-4111-B4F0-66E26D58FE62}"/>
                </a:ext>
              </a:extLst>
            </p:cNvPr>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1" name="Freeform 5">
              <a:extLst>
                <a:ext uri="{FF2B5EF4-FFF2-40B4-BE49-F238E27FC236}">
                  <a16:creationId xmlns:a16="http://schemas.microsoft.com/office/drawing/2014/main" id="{CA531E84-34A6-4609-B618-7EC92403CDA4}"/>
                </a:ext>
              </a:extLst>
            </p:cNvPr>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2" name="Freeform 5">
              <a:extLst>
                <a:ext uri="{FF2B5EF4-FFF2-40B4-BE49-F238E27FC236}">
                  <a16:creationId xmlns:a16="http://schemas.microsoft.com/office/drawing/2014/main" id="{BC0A703F-F64E-4578-A246-BC19EE7AA736}"/>
                </a:ext>
              </a:extLst>
            </p:cNvPr>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3" name="Freeform 5">
              <a:extLst>
                <a:ext uri="{FF2B5EF4-FFF2-40B4-BE49-F238E27FC236}">
                  <a16:creationId xmlns:a16="http://schemas.microsoft.com/office/drawing/2014/main" id="{CCF10D89-529B-48D4-A141-CE3F055E5E86}"/>
                </a:ext>
              </a:extLst>
            </p:cNvPr>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74" name="Group 73">
            <a:extLst>
              <a:ext uri="{FF2B5EF4-FFF2-40B4-BE49-F238E27FC236}">
                <a16:creationId xmlns:a16="http://schemas.microsoft.com/office/drawing/2014/main" id="{910415F1-F24D-48B4-B675-0578DCACD0E2}"/>
              </a:ext>
            </a:extLst>
          </p:cNvPr>
          <p:cNvGrpSpPr/>
          <p:nvPr userDrawn="1"/>
        </p:nvGrpSpPr>
        <p:grpSpPr>
          <a:xfrm>
            <a:off x="17631816" y="-10978"/>
            <a:ext cx="161925" cy="1773545"/>
            <a:chOff x="970980" y="345384"/>
            <a:chExt cx="161925" cy="1773545"/>
          </a:xfrm>
        </p:grpSpPr>
        <p:sp>
          <p:nvSpPr>
            <p:cNvPr id="75" name="Freeform 5">
              <a:extLst>
                <a:ext uri="{FF2B5EF4-FFF2-40B4-BE49-F238E27FC236}">
                  <a16:creationId xmlns:a16="http://schemas.microsoft.com/office/drawing/2014/main" id="{DAE463DC-FD49-4640-828F-9F5979F8B71A}"/>
                </a:ext>
              </a:extLst>
            </p:cNvPr>
            <p:cNvSpPr>
              <a:spLocks/>
            </p:cNvSpPr>
            <p:nvPr userDrawn="1"/>
          </p:nvSpPr>
          <p:spPr bwMode="auto">
            <a:xfrm>
              <a:off x="970980" y="105214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6" name="Freeform 5">
              <a:extLst>
                <a:ext uri="{FF2B5EF4-FFF2-40B4-BE49-F238E27FC236}">
                  <a16:creationId xmlns:a16="http://schemas.microsoft.com/office/drawing/2014/main" id="{EF97C348-23C2-41E0-95D4-87D842B292D9}"/>
                </a:ext>
              </a:extLst>
            </p:cNvPr>
            <p:cNvSpPr>
              <a:spLocks/>
            </p:cNvSpPr>
            <p:nvPr userDrawn="1"/>
          </p:nvSpPr>
          <p:spPr bwMode="auto">
            <a:xfrm>
              <a:off x="970980" y="122199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7" name="Freeform 5">
              <a:extLst>
                <a:ext uri="{FF2B5EF4-FFF2-40B4-BE49-F238E27FC236}">
                  <a16:creationId xmlns:a16="http://schemas.microsoft.com/office/drawing/2014/main" id="{52DDABA4-9378-40B7-8823-B38A69CB672B}"/>
                </a:ext>
              </a:extLst>
            </p:cNvPr>
            <p:cNvSpPr>
              <a:spLocks/>
            </p:cNvSpPr>
            <p:nvPr userDrawn="1"/>
          </p:nvSpPr>
          <p:spPr bwMode="auto">
            <a:xfrm>
              <a:off x="970980" y="121101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8" name="Freeform 5">
              <a:extLst>
                <a:ext uri="{FF2B5EF4-FFF2-40B4-BE49-F238E27FC236}">
                  <a16:creationId xmlns:a16="http://schemas.microsoft.com/office/drawing/2014/main" id="{CDC09D3C-52AC-470F-83BB-D789E6A1C26F}"/>
                </a:ext>
              </a:extLst>
            </p:cNvPr>
            <p:cNvSpPr>
              <a:spLocks/>
            </p:cNvSpPr>
            <p:nvPr userDrawn="1"/>
          </p:nvSpPr>
          <p:spPr bwMode="auto">
            <a:xfrm>
              <a:off x="970980" y="911690"/>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9" name="Freeform 5">
              <a:extLst>
                <a:ext uri="{FF2B5EF4-FFF2-40B4-BE49-F238E27FC236}">
                  <a16:creationId xmlns:a16="http://schemas.microsoft.com/office/drawing/2014/main" id="{C7A9B0B1-E7F6-40E2-8C19-E0DF29E66304}"/>
                </a:ext>
              </a:extLst>
            </p:cNvPr>
            <p:cNvSpPr>
              <a:spLocks/>
            </p:cNvSpPr>
            <p:nvPr userDrawn="1"/>
          </p:nvSpPr>
          <p:spPr bwMode="auto">
            <a:xfrm>
              <a:off x="970980" y="816472"/>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0" name="Freeform 5">
              <a:extLst>
                <a:ext uri="{FF2B5EF4-FFF2-40B4-BE49-F238E27FC236}">
                  <a16:creationId xmlns:a16="http://schemas.microsoft.com/office/drawing/2014/main" id="{442D715F-C730-4412-81EE-1EF0DD050454}"/>
                </a:ext>
              </a:extLst>
            </p:cNvPr>
            <p:cNvSpPr>
              <a:spLocks/>
            </p:cNvSpPr>
            <p:nvPr userDrawn="1"/>
          </p:nvSpPr>
          <p:spPr bwMode="auto">
            <a:xfrm>
              <a:off x="970980" y="345384"/>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2" name="Group 1">
            <a:extLst>
              <a:ext uri="{FF2B5EF4-FFF2-40B4-BE49-F238E27FC236}">
                <a16:creationId xmlns:a16="http://schemas.microsoft.com/office/drawing/2014/main" id="{429762BD-9E1F-4EDB-ABF4-78632EB508A5}"/>
              </a:ext>
            </a:extLst>
          </p:cNvPr>
          <p:cNvGrpSpPr/>
          <p:nvPr userDrawn="1"/>
        </p:nvGrpSpPr>
        <p:grpSpPr>
          <a:xfrm>
            <a:off x="19206413" y="11319826"/>
            <a:ext cx="3109065" cy="426649"/>
            <a:chOff x="18857003" y="9598001"/>
            <a:chExt cx="3109065" cy="426649"/>
          </a:xfrm>
        </p:grpSpPr>
        <p:pic>
          <p:nvPicPr>
            <p:cNvPr id="81" name="Picture 2" descr="G:\Office97\_GRAPHICS\hb@BDO\Library\09_Logos\BDO logo white.png">
              <a:extLst>
                <a:ext uri="{FF2B5EF4-FFF2-40B4-BE49-F238E27FC236}">
                  <a16:creationId xmlns:a16="http://schemas.microsoft.com/office/drawing/2014/main" id="{80A3C07B-5313-459B-B44C-58B0876502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94068" y="9598001"/>
              <a:ext cx="972000" cy="37338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a:extLst>
                <a:ext uri="{FF2B5EF4-FFF2-40B4-BE49-F238E27FC236}">
                  <a16:creationId xmlns:a16="http://schemas.microsoft.com/office/drawing/2014/main" id="{8D5BAD74-983D-4494-AD4C-C88DD4B626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857003" y="9817386"/>
              <a:ext cx="1932436" cy="207264"/>
            </a:xfrm>
            <a:prstGeom prst="rect">
              <a:avLst/>
            </a:prstGeom>
          </p:spPr>
        </p:pic>
      </p:grpSp>
      <p:sp>
        <p:nvSpPr>
          <p:cNvPr id="83" name="Title 2">
            <a:extLst>
              <a:ext uri="{FF2B5EF4-FFF2-40B4-BE49-F238E27FC236}">
                <a16:creationId xmlns:a16="http://schemas.microsoft.com/office/drawing/2014/main" id="{E6624FAE-3629-48A8-BB64-D75FF3D13762}"/>
              </a:ext>
            </a:extLst>
          </p:cNvPr>
          <p:cNvSpPr>
            <a:spLocks noGrp="1"/>
          </p:cNvSpPr>
          <p:nvPr>
            <p:ph type="title"/>
          </p:nvPr>
        </p:nvSpPr>
        <p:spPr>
          <a:xfrm>
            <a:off x="15836615" y="2710339"/>
            <a:ext cx="3937148" cy="640175"/>
          </a:xfrm>
          <a:prstGeom prst="rect">
            <a:avLst/>
          </a:prstGeom>
        </p:spPr>
        <p:txBody>
          <a:bodyPr wrap="square" lIns="0" tIns="0" rIns="0" bIns="0">
            <a:spAutoFit/>
          </a:bodyPr>
          <a:lstStyle>
            <a:lvl1pPr>
              <a:defRPr sz="2600">
                <a:solidFill>
                  <a:schemeClr val="tx2"/>
                </a:solidFill>
              </a:defRPr>
            </a:lvl1pPr>
          </a:lstStyle>
          <a:p>
            <a:r>
              <a:rPr lang="en-US"/>
              <a:t>Click to edit Master title style</a:t>
            </a:r>
            <a:endParaRPr lang="en-GB" dirty="0"/>
          </a:p>
        </p:txBody>
      </p:sp>
      <p:sp>
        <p:nvSpPr>
          <p:cNvPr id="95" name="Text Placeholder 6">
            <a:extLst>
              <a:ext uri="{FF2B5EF4-FFF2-40B4-BE49-F238E27FC236}">
                <a16:creationId xmlns:a16="http://schemas.microsoft.com/office/drawing/2014/main" id="{0738198B-540C-432C-A982-E8AD128831E9}"/>
              </a:ext>
            </a:extLst>
          </p:cNvPr>
          <p:cNvSpPr>
            <a:spLocks noGrp="1"/>
          </p:cNvSpPr>
          <p:nvPr>
            <p:ph type="body" sz="quarter" idx="16" hasCustomPrompt="1"/>
          </p:nvPr>
        </p:nvSpPr>
        <p:spPr>
          <a:xfrm>
            <a:off x="15836615" y="3055581"/>
            <a:ext cx="3937148" cy="215444"/>
          </a:xfrm>
          <a:prstGeom prst="rect">
            <a:avLst/>
          </a:prstGeom>
        </p:spPr>
        <p:txBody>
          <a:bodyPr wrap="square" lIns="0" tIns="0" rIns="0" bIns="0">
            <a:spAutoFit/>
          </a:bodyPr>
          <a:lstStyle>
            <a:lvl1pPr>
              <a:defRPr sz="1400" b="0">
                <a:solidFill>
                  <a:schemeClr val="tx1"/>
                </a:solidFill>
              </a:defRPr>
            </a:lvl1pPr>
          </a:lstStyle>
          <a:p>
            <a:pPr lvl="0"/>
            <a:r>
              <a:rPr lang="en-US" dirty="0"/>
              <a:t>Click to edit Master subtitle style</a:t>
            </a:r>
          </a:p>
        </p:txBody>
      </p:sp>
      <p:sp>
        <p:nvSpPr>
          <p:cNvPr id="96" name="Text Placeholder 29">
            <a:extLst>
              <a:ext uri="{FF2B5EF4-FFF2-40B4-BE49-F238E27FC236}">
                <a16:creationId xmlns:a16="http://schemas.microsoft.com/office/drawing/2014/main" id="{869403D7-91DF-4C10-A327-89444E786AB0}"/>
              </a:ext>
            </a:extLst>
          </p:cNvPr>
          <p:cNvSpPr>
            <a:spLocks noGrp="1"/>
          </p:cNvSpPr>
          <p:nvPr>
            <p:ph type="body" sz="quarter" idx="21" hasCustomPrompt="1"/>
          </p:nvPr>
        </p:nvSpPr>
        <p:spPr bwMode="gray">
          <a:xfrm>
            <a:off x="15836613" y="2411882"/>
            <a:ext cx="3937150" cy="172355"/>
          </a:xfrm>
          <a:prstGeom prst="rect">
            <a:avLst/>
          </a:prstGeom>
        </p:spPr>
        <p:txBody>
          <a:bodyPr vert="horz" wrap="square" lIns="0" tIns="0" rIns="0" bIns="0" rtlCol="0" anchor="t" anchorCtr="0">
            <a:spAutoFit/>
          </a:bodyPr>
          <a:lstStyle>
            <a:lvl1pPr algn="l" defTabSz="1043097" rtl="0" eaLnBrk="1" latinLnBrk="0" hangingPunct="1">
              <a:lnSpc>
                <a:spcPct val="80000"/>
              </a:lnSpc>
              <a:spcBef>
                <a:spcPct val="0"/>
              </a:spcBef>
              <a:buNone/>
              <a:defRPr lang="en-GB" sz="1400" b="1" kern="1200" cap="all" baseline="0" dirty="0" smtClean="0">
                <a:solidFill>
                  <a:schemeClr val="tx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GB" dirty="0"/>
              <a:t>sector</a:t>
            </a:r>
          </a:p>
        </p:txBody>
      </p:sp>
      <p:pic>
        <p:nvPicPr>
          <p:cNvPr id="67" name="Picture 2" descr="G:\Office97\_GRAPHICS\hb@BDO\Library\Logos\BDO\BDO logo.png">
            <a:extLst>
              <a:ext uri="{FF2B5EF4-FFF2-40B4-BE49-F238E27FC236}">
                <a16:creationId xmlns:a16="http://schemas.microsoft.com/office/drawing/2014/main" id="{2F89A437-20C0-4E02-AB0A-9A7CA4F0996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836613" y="488733"/>
            <a:ext cx="972000" cy="3737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4355EB1F-BC54-4539-9D15-82B438792563}"/>
              </a:ext>
            </a:extLst>
          </p:cNvPr>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OPERATIONAL RISK IN TRANSFER PRICING  </a:t>
            </a:r>
            <a:r>
              <a:rPr lang="en-GB" sz="700" b="0" dirty="0">
                <a:solidFill>
                  <a:schemeClr val="tx1"/>
                </a:solidFill>
              </a:rPr>
              <a:t>|  BDO SOUTH</a:t>
            </a:r>
            <a:r>
              <a:rPr lang="en-GB" sz="700" b="0" baseline="0" dirty="0">
                <a:solidFill>
                  <a:schemeClr val="tx1"/>
                </a:solidFill>
              </a:rPr>
              <a:t> AFRICA</a:t>
            </a:r>
            <a:endParaRPr lang="en-GB" sz="700" b="0" dirty="0">
              <a:solidFill>
                <a:schemeClr val="tx1"/>
              </a:solidFill>
            </a:endParaRPr>
          </a:p>
        </p:txBody>
      </p:sp>
      <p:pic>
        <p:nvPicPr>
          <p:cNvPr id="3" name="Picture 2">
            <a:extLst>
              <a:ext uri="{FF2B5EF4-FFF2-40B4-BE49-F238E27FC236}">
                <a16:creationId xmlns:a16="http://schemas.microsoft.com/office/drawing/2014/main" id="{F1B641D0-F028-9242-BED8-6F85088CC925}"/>
              </a:ext>
            </a:extLst>
          </p:cNvPr>
          <p:cNvPicPr>
            <a:picLocks noChangeAspect="1"/>
          </p:cNvPicPr>
          <p:nvPr userDrawn="1"/>
        </p:nvPicPr>
        <p:blipFill>
          <a:blip r:embed="rId6"/>
          <a:stretch>
            <a:fillRect/>
          </a:stretch>
        </p:blipFill>
        <p:spPr>
          <a:xfrm>
            <a:off x="20575128" y="10023844"/>
            <a:ext cx="1536700" cy="88900"/>
          </a:xfrm>
          <a:prstGeom prst="rect">
            <a:avLst/>
          </a:prstGeom>
        </p:spPr>
      </p:pic>
    </p:spTree>
    <p:extLst>
      <p:ext uri="{BB962C8B-B14F-4D97-AF65-F5344CB8AC3E}">
        <p14:creationId xmlns:p14="http://schemas.microsoft.com/office/powerpoint/2010/main" val="3025643433"/>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guide id="3" orient="horz" pos="6498" userDrawn="1">
          <p15:clr>
            <a:srgbClr val="FBAE40"/>
          </p15:clr>
        </p15:guide>
        <p15:guide id="4" pos="14038" userDrawn="1">
          <p15:clr>
            <a:srgbClr val="FBAE40"/>
          </p15:clr>
        </p15:guide>
        <p15:guide id="5" pos="9525" userDrawn="1">
          <p15:clr>
            <a:srgbClr val="FBAE40"/>
          </p15:clr>
        </p15:guide>
        <p15:guide id="6" pos="476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7_COVER and BACK_full bleed">
    <p:spTree>
      <p:nvGrpSpPr>
        <p:cNvPr id="1" name=""/>
        <p:cNvGrpSpPr/>
        <p:nvPr/>
      </p:nvGrpSpPr>
      <p:grpSpPr>
        <a:xfrm>
          <a:off x="0" y="0"/>
          <a:ext cx="0" cy="0"/>
          <a:chOff x="0" y="0"/>
          <a:chExt cx="0" cy="0"/>
        </a:xfrm>
      </p:grpSpPr>
      <p:sp>
        <p:nvSpPr>
          <p:cNvPr id="110" name="Rectangle 3"/>
          <p:cNvSpPr>
            <a:spLocks noChangeArrowheads="1"/>
          </p:cNvSpPr>
          <p:nvPr userDrawn="1"/>
        </p:nvSpPr>
        <p:spPr bwMode="gray">
          <a:xfrm>
            <a:off x="7914544" y="360363"/>
            <a:ext cx="7204163" cy="9972000"/>
          </a:xfrm>
          <a:prstGeom prst="rect">
            <a:avLst/>
          </a:prstGeom>
          <a:solidFill>
            <a:schemeClr val="accent4"/>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54" name="Group 53">
            <a:extLst>
              <a:ext uri="{FF2B5EF4-FFF2-40B4-BE49-F238E27FC236}">
                <a16:creationId xmlns:a16="http://schemas.microsoft.com/office/drawing/2014/main" id="{30CFD9AE-EA46-4081-9EF4-48C7FFDE0F3B}"/>
              </a:ext>
            </a:extLst>
          </p:cNvPr>
          <p:cNvGrpSpPr/>
          <p:nvPr userDrawn="1"/>
        </p:nvGrpSpPr>
        <p:grpSpPr>
          <a:xfrm>
            <a:off x="15118707" y="-402967"/>
            <a:ext cx="517208" cy="11518900"/>
            <a:chOff x="3573781" y="-402967"/>
            <a:chExt cx="517207" cy="11518900"/>
          </a:xfrm>
        </p:grpSpPr>
        <p:cxnSp>
          <p:nvCxnSpPr>
            <p:cNvPr id="55" name="Straight Connector 54">
              <a:extLst>
                <a:ext uri="{FF2B5EF4-FFF2-40B4-BE49-F238E27FC236}">
                  <a16:creationId xmlns:a16="http://schemas.microsoft.com/office/drawing/2014/main" id="{3E26C00E-8214-4296-AA62-A9C336ADFCBD}"/>
                </a:ext>
              </a:extLst>
            </p:cNvPr>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EBD89BE5-68FE-44A8-9D64-13E0C8E69D64}"/>
                </a:ext>
              </a:extLst>
            </p:cNvPr>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58" name="Straight Connector 57">
              <a:extLst>
                <a:ext uri="{FF2B5EF4-FFF2-40B4-BE49-F238E27FC236}">
                  <a16:creationId xmlns:a16="http://schemas.microsoft.com/office/drawing/2014/main" id="{E7529367-D875-4685-AD3E-EA4FED1BEEBA}"/>
                </a:ext>
              </a:extLst>
            </p:cNvPr>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Rectangle 58">
            <a:extLst>
              <a:ext uri="{FF2B5EF4-FFF2-40B4-BE49-F238E27FC236}">
                <a16:creationId xmlns:a16="http://schemas.microsoft.com/office/drawing/2014/main" id="{E8604629-A9A7-48FC-89E3-BB6110CA18B5}"/>
              </a:ext>
            </a:extLst>
          </p:cNvPr>
          <p:cNvSpPr/>
          <p:nvPr userDrawn="1"/>
        </p:nvSpPr>
        <p:spPr>
          <a:xfrm flipH="1">
            <a:off x="15118707" y="351735"/>
            <a:ext cx="7196770" cy="9975773"/>
          </a:xfrm>
          <a:prstGeom prst="rect">
            <a:avLst/>
          </a:prstGeom>
          <a:blipFill dpi="0" rotWithShape="1">
            <a:blip r:embed="rId2" cstate="print">
              <a:extLst>
                <a:ext uri="{28A0092B-C50C-407E-A947-70E740481C1C}">
                  <a14:useLocalDpi xmlns:a14="http://schemas.microsoft.com/office/drawing/2010/main" val="0"/>
                </a:ext>
              </a:extLst>
            </a:blip>
            <a:srcRect/>
            <a:stretch>
              <a:fillRect l="-66282" r="-41446"/>
            </a:stretch>
          </a:blip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3801" dirty="0"/>
          </a:p>
        </p:txBody>
      </p:sp>
      <p:grpSp>
        <p:nvGrpSpPr>
          <p:cNvPr id="60" name="Group 59">
            <a:extLst>
              <a:ext uri="{FF2B5EF4-FFF2-40B4-BE49-F238E27FC236}">
                <a16:creationId xmlns:a16="http://schemas.microsoft.com/office/drawing/2014/main" id="{01F88352-9227-4C3D-B1A4-584DA25F3BCB}"/>
              </a:ext>
            </a:extLst>
          </p:cNvPr>
          <p:cNvGrpSpPr/>
          <p:nvPr userDrawn="1"/>
        </p:nvGrpSpPr>
        <p:grpSpPr>
          <a:xfrm>
            <a:off x="16092378" y="6746145"/>
            <a:ext cx="161925" cy="3581362"/>
            <a:chOff x="1079175" y="6751001"/>
            <a:chExt cx="161925" cy="3581362"/>
          </a:xfrm>
        </p:grpSpPr>
        <p:sp>
          <p:nvSpPr>
            <p:cNvPr id="61" name="Freeform 5">
              <a:extLst>
                <a:ext uri="{FF2B5EF4-FFF2-40B4-BE49-F238E27FC236}">
                  <a16:creationId xmlns:a16="http://schemas.microsoft.com/office/drawing/2014/main" id="{0F399D46-48BD-4170-9526-6E6EA52033FB}"/>
                </a:ext>
              </a:extLst>
            </p:cNvPr>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62" name="Freeform 5">
              <a:extLst>
                <a:ext uri="{FF2B5EF4-FFF2-40B4-BE49-F238E27FC236}">
                  <a16:creationId xmlns:a16="http://schemas.microsoft.com/office/drawing/2014/main" id="{8630E5E5-475A-4111-B4F0-66E26D58FE62}"/>
                </a:ext>
              </a:extLst>
            </p:cNvPr>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1" name="Freeform 5">
              <a:extLst>
                <a:ext uri="{FF2B5EF4-FFF2-40B4-BE49-F238E27FC236}">
                  <a16:creationId xmlns:a16="http://schemas.microsoft.com/office/drawing/2014/main" id="{CA531E84-34A6-4609-B618-7EC92403CDA4}"/>
                </a:ext>
              </a:extLst>
            </p:cNvPr>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2" name="Freeform 5">
              <a:extLst>
                <a:ext uri="{FF2B5EF4-FFF2-40B4-BE49-F238E27FC236}">
                  <a16:creationId xmlns:a16="http://schemas.microsoft.com/office/drawing/2014/main" id="{BC0A703F-F64E-4578-A246-BC19EE7AA736}"/>
                </a:ext>
              </a:extLst>
            </p:cNvPr>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3" name="Freeform 5">
              <a:extLst>
                <a:ext uri="{FF2B5EF4-FFF2-40B4-BE49-F238E27FC236}">
                  <a16:creationId xmlns:a16="http://schemas.microsoft.com/office/drawing/2014/main" id="{CCF10D89-529B-48D4-A141-CE3F055E5E86}"/>
                </a:ext>
              </a:extLst>
            </p:cNvPr>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74" name="Group 73">
            <a:extLst>
              <a:ext uri="{FF2B5EF4-FFF2-40B4-BE49-F238E27FC236}">
                <a16:creationId xmlns:a16="http://schemas.microsoft.com/office/drawing/2014/main" id="{910415F1-F24D-48B4-B675-0578DCACD0E2}"/>
              </a:ext>
            </a:extLst>
          </p:cNvPr>
          <p:cNvGrpSpPr/>
          <p:nvPr userDrawn="1"/>
        </p:nvGrpSpPr>
        <p:grpSpPr>
          <a:xfrm>
            <a:off x="16092378" y="351734"/>
            <a:ext cx="161925" cy="3412751"/>
            <a:chOff x="970980" y="345384"/>
            <a:chExt cx="161925" cy="3412751"/>
          </a:xfrm>
        </p:grpSpPr>
        <p:sp>
          <p:nvSpPr>
            <p:cNvPr id="75" name="Freeform 5">
              <a:extLst>
                <a:ext uri="{FF2B5EF4-FFF2-40B4-BE49-F238E27FC236}">
                  <a16:creationId xmlns:a16="http://schemas.microsoft.com/office/drawing/2014/main" id="{DAE463DC-FD49-4640-828F-9F5979F8B71A}"/>
                </a:ext>
              </a:extLst>
            </p:cNvPr>
            <p:cNvSpPr>
              <a:spLocks/>
            </p:cNvSpPr>
            <p:nvPr userDrawn="1"/>
          </p:nvSpPr>
          <p:spPr bwMode="auto">
            <a:xfrm>
              <a:off x="970980" y="193172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6" name="Freeform 5">
              <a:extLst>
                <a:ext uri="{FF2B5EF4-FFF2-40B4-BE49-F238E27FC236}">
                  <a16:creationId xmlns:a16="http://schemas.microsoft.com/office/drawing/2014/main" id="{EF97C348-23C2-41E0-95D4-87D842B292D9}"/>
                </a:ext>
              </a:extLst>
            </p:cNvPr>
            <p:cNvSpPr>
              <a:spLocks/>
            </p:cNvSpPr>
            <p:nvPr userDrawn="1"/>
          </p:nvSpPr>
          <p:spPr bwMode="auto">
            <a:xfrm>
              <a:off x="970980" y="2646104"/>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7" name="Freeform 5">
              <a:extLst>
                <a:ext uri="{FF2B5EF4-FFF2-40B4-BE49-F238E27FC236}">
                  <a16:creationId xmlns:a16="http://schemas.microsoft.com/office/drawing/2014/main" id="{52DDABA4-9378-40B7-8823-B38A69CB672B}"/>
                </a:ext>
              </a:extLst>
            </p:cNvPr>
            <p:cNvSpPr>
              <a:spLocks/>
            </p:cNvSpPr>
            <p:nvPr userDrawn="1"/>
          </p:nvSpPr>
          <p:spPr bwMode="auto">
            <a:xfrm>
              <a:off x="970980" y="286119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8" name="Freeform 5">
              <a:extLst>
                <a:ext uri="{FF2B5EF4-FFF2-40B4-BE49-F238E27FC236}">
                  <a16:creationId xmlns:a16="http://schemas.microsoft.com/office/drawing/2014/main" id="{CDC09D3C-52AC-470F-83BB-D789E6A1C26F}"/>
                </a:ext>
              </a:extLst>
            </p:cNvPr>
            <p:cNvSpPr>
              <a:spLocks/>
            </p:cNvSpPr>
            <p:nvPr userDrawn="1"/>
          </p:nvSpPr>
          <p:spPr bwMode="auto">
            <a:xfrm>
              <a:off x="970980" y="1418860"/>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79" name="Freeform 5">
              <a:extLst>
                <a:ext uri="{FF2B5EF4-FFF2-40B4-BE49-F238E27FC236}">
                  <a16:creationId xmlns:a16="http://schemas.microsoft.com/office/drawing/2014/main" id="{C7A9B0B1-E7F6-40E2-8C19-E0DF29E66304}"/>
                </a:ext>
              </a:extLst>
            </p:cNvPr>
            <p:cNvSpPr>
              <a:spLocks/>
            </p:cNvSpPr>
            <p:nvPr userDrawn="1"/>
          </p:nvSpPr>
          <p:spPr bwMode="auto">
            <a:xfrm>
              <a:off x="970980" y="816472"/>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0" name="Freeform 5">
              <a:extLst>
                <a:ext uri="{FF2B5EF4-FFF2-40B4-BE49-F238E27FC236}">
                  <a16:creationId xmlns:a16="http://schemas.microsoft.com/office/drawing/2014/main" id="{442D715F-C730-4412-81EE-1EF0DD050454}"/>
                </a:ext>
              </a:extLst>
            </p:cNvPr>
            <p:cNvSpPr>
              <a:spLocks/>
            </p:cNvSpPr>
            <p:nvPr userDrawn="1"/>
          </p:nvSpPr>
          <p:spPr bwMode="auto">
            <a:xfrm>
              <a:off x="970980" y="345384"/>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pic>
        <p:nvPicPr>
          <p:cNvPr id="81" name="Picture 2" descr="G:\Office97\_GRAPHICS\hb@BDO\Library\09_Logos\BDO logo white.png">
            <a:extLst>
              <a:ext uri="{FF2B5EF4-FFF2-40B4-BE49-F238E27FC236}">
                <a16:creationId xmlns:a16="http://schemas.microsoft.com/office/drawing/2014/main" id="{80A3C07B-5313-459B-B44C-58B0876502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994068" y="9598003"/>
            <a:ext cx="972001" cy="373385"/>
          </a:xfrm>
          <a:prstGeom prst="rect">
            <a:avLst/>
          </a:prstGeom>
          <a:noFill/>
          <a:extLst>
            <a:ext uri="{909E8E84-426E-40DD-AFC4-6F175D3DCCD1}">
              <a14:hiddenFill xmlns:a14="http://schemas.microsoft.com/office/drawing/2010/main">
                <a:solidFill>
                  <a:srgbClr val="FFFFFF"/>
                </a:solidFill>
              </a14:hiddenFill>
            </a:ext>
          </a:extLst>
        </p:spPr>
      </p:pic>
      <p:sp>
        <p:nvSpPr>
          <p:cNvPr id="83" name="Title 2">
            <a:extLst>
              <a:ext uri="{FF2B5EF4-FFF2-40B4-BE49-F238E27FC236}">
                <a16:creationId xmlns:a16="http://schemas.microsoft.com/office/drawing/2014/main" id="{E6624FAE-3629-48A8-BB64-D75FF3D13762}"/>
              </a:ext>
            </a:extLst>
          </p:cNvPr>
          <p:cNvSpPr>
            <a:spLocks noGrp="1"/>
          </p:cNvSpPr>
          <p:nvPr>
            <p:ph type="title"/>
          </p:nvPr>
        </p:nvSpPr>
        <p:spPr>
          <a:xfrm>
            <a:off x="15836615" y="4362534"/>
            <a:ext cx="3937148" cy="640175"/>
          </a:xfrm>
          <a:prstGeom prst="rect">
            <a:avLst/>
          </a:prstGeom>
        </p:spPr>
        <p:txBody>
          <a:bodyPr wrap="square" lIns="0" tIns="0" rIns="0" bIns="0">
            <a:spAutoFit/>
          </a:bodyPr>
          <a:lstStyle>
            <a:lvl1pPr>
              <a:defRPr sz="2600">
                <a:solidFill>
                  <a:schemeClr val="tx2"/>
                </a:solidFill>
              </a:defRPr>
            </a:lvl1pPr>
          </a:lstStyle>
          <a:p>
            <a:r>
              <a:rPr lang="en-US"/>
              <a:t>Click to edit Master title style</a:t>
            </a:r>
            <a:endParaRPr lang="en-GB" dirty="0"/>
          </a:p>
        </p:txBody>
      </p:sp>
      <p:sp>
        <p:nvSpPr>
          <p:cNvPr id="95" name="Text Placeholder 6">
            <a:extLst>
              <a:ext uri="{FF2B5EF4-FFF2-40B4-BE49-F238E27FC236}">
                <a16:creationId xmlns:a16="http://schemas.microsoft.com/office/drawing/2014/main" id="{0738198B-540C-432C-A982-E8AD128831E9}"/>
              </a:ext>
            </a:extLst>
          </p:cNvPr>
          <p:cNvSpPr>
            <a:spLocks noGrp="1"/>
          </p:cNvSpPr>
          <p:nvPr>
            <p:ph type="body" sz="quarter" idx="16" hasCustomPrompt="1"/>
          </p:nvPr>
        </p:nvSpPr>
        <p:spPr>
          <a:xfrm>
            <a:off x="15836615" y="4707776"/>
            <a:ext cx="3937148" cy="215444"/>
          </a:xfrm>
          <a:prstGeom prst="rect">
            <a:avLst/>
          </a:prstGeom>
        </p:spPr>
        <p:txBody>
          <a:bodyPr wrap="square" lIns="0" tIns="0" rIns="0" bIns="0">
            <a:spAutoFit/>
          </a:bodyPr>
          <a:lstStyle>
            <a:lvl1pPr>
              <a:defRPr sz="1400" b="0">
                <a:solidFill>
                  <a:schemeClr val="tx1"/>
                </a:solidFill>
              </a:defRPr>
            </a:lvl1pPr>
          </a:lstStyle>
          <a:p>
            <a:pPr lvl="0"/>
            <a:r>
              <a:rPr lang="en-US" dirty="0"/>
              <a:t>Click to edit Master subtitle style</a:t>
            </a:r>
          </a:p>
        </p:txBody>
      </p:sp>
      <p:sp>
        <p:nvSpPr>
          <p:cNvPr id="96" name="Text Placeholder 29">
            <a:extLst>
              <a:ext uri="{FF2B5EF4-FFF2-40B4-BE49-F238E27FC236}">
                <a16:creationId xmlns:a16="http://schemas.microsoft.com/office/drawing/2014/main" id="{869403D7-91DF-4C10-A327-89444E786AB0}"/>
              </a:ext>
            </a:extLst>
          </p:cNvPr>
          <p:cNvSpPr>
            <a:spLocks noGrp="1"/>
          </p:cNvSpPr>
          <p:nvPr>
            <p:ph type="body" sz="quarter" idx="21" hasCustomPrompt="1"/>
          </p:nvPr>
        </p:nvSpPr>
        <p:spPr bwMode="gray">
          <a:xfrm>
            <a:off x="15836613" y="4064077"/>
            <a:ext cx="3937150" cy="172355"/>
          </a:xfrm>
          <a:prstGeom prst="rect">
            <a:avLst/>
          </a:prstGeom>
        </p:spPr>
        <p:txBody>
          <a:bodyPr vert="horz" wrap="square" lIns="0" tIns="0" rIns="0" bIns="0" rtlCol="0" anchor="t" anchorCtr="0">
            <a:spAutoFit/>
          </a:bodyPr>
          <a:lstStyle>
            <a:lvl1pPr algn="l" defTabSz="1043097" rtl="0" eaLnBrk="1" latinLnBrk="0" hangingPunct="1">
              <a:lnSpc>
                <a:spcPct val="80000"/>
              </a:lnSpc>
              <a:spcBef>
                <a:spcPct val="0"/>
              </a:spcBef>
              <a:buNone/>
              <a:defRPr lang="en-GB" sz="1400" b="1" kern="1200" cap="all" baseline="0" dirty="0" smtClean="0">
                <a:solidFill>
                  <a:schemeClr val="tx1"/>
                </a:solidFill>
                <a:latin typeface="+mj-lt"/>
                <a:ea typeface="+mj-ea"/>
                <a:cs typeface="+mj-cs"/>
              </a:defRPr>
            </a:lvl1pPr>
            <a:lvl2pPr>
              <a:defRPr sz="1400" b="0" cap="all" baseline="0">
                <a:solidFill>
                  <a:schemeClr val="bg1"/>
                </a:solidFill>
              </a:defRPr>
            </a:lvl2pPr>
            <a:lvl3pPr>
              <a:defRPr sz="1400" b="0" cap="all" baseline="0">
                <a:solidFill>
                  <a:schemeClr val="bg1"/>
                </a:solidFill>
              </a:defRPr>
            </a:lvl3pPr>
            <a:lvl4pPr>
              <a:defRPr sz="1400" b="0" cap="all" baseline="0">
                <a:solidFill>
                  <a:schemeClr val="bg1"/>
                </a:solidFill>
              </a:defRPr>
            </a:lvl4pPr>
            <a:lvl5pPr>
              <a:defRPr sz="1400" b="0" cap="all" baseline="0">
                <a:solidFill>
                  <a:schemeClr val="bg1"/>
                </a:solidFill>
              </a:defRPr>
            </a:lvl5pPr>
          </a:lstStyle>
          <a:p>
            <a:pPr lvl="0"/>
            <a:r>
              <a:rPr lang="en-GB" dirty="0"/>
              <a:t>sector</a:t>
            </a:r>
          </a:p>
        </p:txBody>
      </p:sp>
      <p:sp>
        <p:nvSpPr>
          <p:cNvPr id="52" name="TextBox 51">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4"/>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bg1"/>
                </a:solidFill>
              </a:rPr>
              <a:t>Clarity.</a:t>
            </a:r>
            <a:r>
              <a:rPr lang="en-US" sz="1600" baseline="0" dirty="0">
                <a:solidFill>
                  <a:schemeClr val="bg1"/>
                </a:solidFill>
              </a:rPr>
              <a:t> Order. Direction</a:t>
            </a:r>
            <a:endParaRPr lang="en-ZA" sz="1600" dirty="0" err="1">
              <a:solidFill>
                <a:schemeClr val="bg1"/>
              </a:solidFill>
            </a:endParaRPr>
          </a:p>
        </p:txBody>
      </p:sp>
    </p:spTree>
    <p:extLst>
      <p:ext uri="{BB962C8B-B14F-4D97-AF65-F5344CB8AC3E}">
        <p14:creationId xmlns:p14="http://schemas.microsoft.com/office/powerpoint/2010/main" val="2283777075"/>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side spread">
    <p:spTree>
      <p:nvGrpSpPr>
        <p:cNvPr id="1" name=""/>
        <p:cNvGrpSpPr/>
        <p:nvPr/>
      </p:nvGrpSpPr>
      <p:grpSpPr>
        <a:xfrm>
          <a:off x="0" y="0"/>
          <a:ext cx="0" cy="0"/>
          <a:chOff x="0" y="0"/>
          <a:chExt cx="0" cy="0"/>
        </a:xfrm>
      </p:grpSpPr>
      <p:cxnSp>
        <p:nvCxnSpPr>
          <p:cNvPr id="14" name="Straight Connector 13"/>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5" name="TextBox 14"/>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OPERATIONAL RISK IN TRANSFER PRICING  </a:t>
            </a:r>
            <a:r>
              <a:rPr lang="en-GB" sz="700" b="0" dirty="0">
                <a:solidFill>
                  <a:schemeClr val="tx1"/>
                </a:solidFill>
              </a:rPr>
              <a:t>|  BDO SOUTH</a:t>
            </a:r>
            <a:r>
              <a:rPr lang="en-GB" sz="700" b="0" baseline="0" dirty="0">
                <a:solidFill>
                  <a:schemeClr val="tx1"/>
                </a:solidFill>
              </a:rPr>
              <a:t> AFRICA</a:t>
            </a:r>
            <a:endParaRPr lang="en-GB" sz="700" b="0" dirty="0">
              <a:solidFill>
                <a:schemeClr val="tx1"/>
              </a:solidFill>
            </a:endParaRPr>
          </a:p>
        </p:txBody>
      </p:sp>
      <p:cxnSp>
        <p:nvCxnSpPr>
          <p:cNvPr id="16" name="Straight Connector 15"/>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17" name="Straight Connector 16"/>
          <p:cNvCxnSpPr/>
          <p:nvPr userDrawn="1"/>
        </p:nvCxnSpPr>
        <p:spPr bwMode="auto">
          <a:xfrm>
            <a:off x="8099425"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19" name="Straight Connector 18"/>
          <p:cNvCxnSpPr/>
          <p:nvPr userDrawn="1"/>
        </p:nvCxnSpPr>
        <p:spPr bwMode="auto">
          <a:xfrm>
            <a:off x="8099425"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20" name="Straight Connector 19"/>
          <p:cNvCxnSpPr/>
          <p:nvPr userDrawn="1"/>
        </p:nvCxnSpPr>
        <p:spPr bwMode="auto">
          <a:xfrm>
            <a:off x="15660688"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21" name="Straight Connector 20"/>
          <p:cNvCxnSpPr/>
          <p:nvPr userDrawn="1"/>
        </p:nvCxnSpPr>
        <p:spPr bwMode="auto">
          <a:xfrm>
            <a:off x="15660688"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33" name="Group 32"/>
          <p:cNvGrpSpPr/>
          <p:nvPr userDrawn="1"/>
        </p:nvGrpSpPr>
        <p:grpSpPr>
          <a:xfrm>
            <a:off x="7557764" y="-402967"/>
            <a:ext cx="517208" cy="11518900"/>
            <a:chOff x="3573781" y="-402967"/>
            <a:chExt cx="517207" cy="11518900"/>
          </a:xfrm>
        </p:grpSpPr>
        <p:cxnSp>
          <p:nvCxnSpPr>
            <p:cNvPr id="34" name="Straight Connector 3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36" name="Straight Connector 3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userDrawn="1"/>
        </p:nvGrpSpPr>
        <p:grpSpPr>
          <a:xfrm>
            <a:off x="15118707" y="-402967"/>
            <a:ext cx="517208" cy="11518900"/>
            <a:chOff x="3573781" y="-402967"/>
            <a:chExt cx="517207" cy="11518900"/>
          </a:xfrm>
        </p:grpSpPr>
        <p:cxnSp>
          <p:nvCxnSpPr>
            <p:cNvPr id="38" name="Straight Connector 3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40" name="Straight Connector 3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userDrawn="1"/>
        </p:nvSpPr>
        <p:spPr>
          <a:xfrm>
            <a:off x="17095291" y="458790"/>
            <a:ext cx="5045073" cy="107722"/>
          </a:xfrm>
          <a:prstGeom prst="rect">
            <a:avLst/>
          </a:prstGeom>
          <a:noFill/>
        </p:spPr>
        <p:txBody>
          <a:bodyPr wrap="square" lIns="0" tIns="0" rIns="0" bIns="0" rtlCol="0">
            <a:spAutoFit/>
          </a:bodyPr>
          <a:lstStyle/>
          <a:p>
            <a:pPr marL="0" marR="0" indent="0" algn="r" defTabSz="1043097" rtl="0" eaLnBrk="1" fontAlgn="auto" latinLnBrk="0" hangingPunct="1">
              <a:lnSpc>
                <a:spcPct val="100000"/>
              </a:lnSpc>
              <a:spcBef>
                <a:spcPts val="0"/>
              </a:spcBef>
              <a:spcAft>
                <a:spcPts val="0"/>
              </a:spcAft>
              <a:buClrTx/>
              <a:buSzTx/>
              <a:buFontTx/>
              <a:buNone/>
              <a:tabLst/>
              <a:defRPr/>
            </a:pPr>
            <a:r>
              <a:rPr lang="en-GB" sz="700" b="0" dirty="0">
                <a:solidFill>
                  <a:schemeClr val="tx1"/>
                </a:solidFill>
              </a:rPr>
              <a:t>BDO SOUTH AFRICA |  </a:t>
            </a:r>
            <a:r>
              <a:rPr lang="en-GB" sz="700" b="1" dirty="0">
                <a:solidFill>
                  <a:schemeClr val="tx2"/>
                </a:solidFill>
              </a:rPr>
              <a:t>OPERATIONAL RISK IN TRANSFER PRICING </a:t>
            </a:r>
            <a:endParaRPr lang="en-GB" sz="700" b="0" dirty="0">
              <a:solidFill>
                <a:schemeClr val="tx1"/>
              </a:solidFill>
            </a:endParaRPr>
          </a:p>
        </p:txBody>
      </p:sp>
      <p:sp>
        <p:nvSpPr>
          <p:cNvPr id="9" name="Title 8"/>
          <p:cNvSpPr>
            <a:spLocks noGrp="1"/>
          </p:cNvSpPr>
          <p:nvPr>
            <p:ph type="title" hasCustomPrompt="1"/>
          </p:nvPr>
        </p:nvSpPr>
        <p:spPr>
          <a:xfrm>
            <a:off x="539751" y="1619251"/>
            <a:ext cx="6479675" cy="320088"/>
          </a:xfrm>
          <a:prstGeom prst="rect">
            <a:avLst/>
          </a:prstGeom>
        </p:spPr>
        <p:txBody>
          <a:bodyPr wrap="square" lIns="0" tIns="0" rIns="0" bIns="0">
            <a:spAutoFit/>
          </a:bodyPr>
          <a:lstStyle>
            <a:lvl1pPr>
              <a:defRPr sz="2600"/>
            </a:lvl1pPr>
          </a:lstStyle>
          <a:p>
            <a:pPr lvl="0"/>
            <a:r>
              <a:rPr lang="en-US" dirty="0"/>
              <a:t>CLICK TO EDIT MASTER TEXT STYLES</a:t>
            </a:r>
          </a:p>
        </p:txBody>
      </p:sp>
      <p:sp>
        <p:nvSpPr>
          <p:cNvPr id="43" name="Text Placeholder 42"/>
          <p:cNvSpPr>
            <a:spLocks noGrp="1"/>
          </p:cNvSpPr>
          <p:nvPr>
            <p:ph type="body" sz="quarter" idx="10" hasCustomPrompt="1"/>
          </p:nvPr>
        </p:nvSpPr>
        <p:spPr>
          <a:xfrm>
            <a:off x="539751" y="1939338"/>
            <a:ext cx="6480175" cy="246221"/>
          </a:xfrm>
          <a:prstGeom prst="rect">
            <a:avLst/>
          </a:prstGeom>
        </p:spPr>
        <p:txBody>
          <a:bodyPr lIns="0" tIns="0" rIns="0" bIns="0">
            <a:spAutoFit/>
          </a:bodyPr>
          <a:lstStyle>
            <a:lvl1pPr>
              <a:spcBef>
                <a:spcPts val="0"/>
              </a:spcBef>
              <a:defRPr sz="1600" b="0">
                <a:solidFill>
                  <a:schemeClr val="tx1"/>
                </a:solidFill>
              </a:defRPr>
            </a:lvl1pPr>
          </a:lstStyle>
          <a:p>
            <a:pPr lvl="0"/>
            <a:r>
              <a:rPr lang="en-US" dirty="0"/>
              <a:t>[Subtitle]</a:t>
            </a:r>
          </a:p>
        </p:txBody>
      </p:sp>
      <p:sp>
        <p:nvSpPr>
          <p:cNvPr id="50" name="Text Placeholder 49"/>
          <p:cNvSpPr>
            <a:spLocks noGrp="1"/>
          </p:cNvSpPr>
          <p:nvPr>
            <p:ph type="body" sz="quarter" idx="13" hasCustomPrompt="1"/>
          </p:nvPr>
        </p:nvSpPr>
        <p:spPr>
          <a:xfrm>
            <a:off x="8099425" y="1619251"/>
            <a:ext cx="6480175" cy="320088"/>
          </a:xfrm>
          <a:prstGeom prst="rect">
            <a:avLst/>
          </a:prstGeom>
        </p:spPr>
        <p:txBody>
          <a:bodyPr lIns="0" tIns="0" rIns="0" bIns="0">
            <a:spAutoFit/>
          </a:bodyPr>
          <a:lstStyle>
            <a:lvl1pPr>
              <a:lnSpc>
                <a:spcPct val="80000"/>
              </a:lnSpc>
              <a:spcBef>
                <a:spcPts val="0"/>
              </a:spcBef>
              <a:defRPr sz="2600"/>
            </a:lvl1pPr>
          </a:lstStyle>
          <a:p>
            <a:pPr lvl="0"/>
            <a:r>
              <a:rPr lang="en-US" dirty="0"/>
              <a:t>CLICK TO EDIT MASTER TEXT STYLES</a:t>
            </a:r>
          </a:p>
        </p:txBody>
      </p:sp>
      <p:sp>
        <p:nvSpPr>
          <p:cNvPr id="52" name="Text Placeholder 51"/>
          <p:cNvSpPr>
            <a:spLocks noGrp="1"/>
          </p:cNvSpPr>
          <p:nvPr>
            <p:ph type="body" sz="quarter" idx="14" hasCustomPrompt="1"/>
          </p:nvPr>
        </p:nvSpPr>
        <p:spPr>
          <a:xfrm>
            <a:off x="8099425" y="1939338"/>
            <a:ext cx="6480175" cy="246221"/>
          </a:xfrm>
          <a:prstGeom prst="rect">
            <a:avLst/>
          </a:prstGeom>
        </p:spPr>
        <p:txBody>
          <a:bodyPr lIns="0" tIns="0" rIns="0" bIns="0">
            <a:spAutoFit/>
          </a:bodyPr>
          <a:lstStyle>
            <a:lvl1pPr>
              <a:spcBef>
                <a:spcPts val="0"/>
              </a:spcBef>
              <a:defRPr sz="1600" b="0">
                <a:solidFill>
                  <a:schemeClr val="tx1"/>
                </a:solidFill>
              </a:defRPr>
            </a:lvl1pPr>
            <a:lvl2pPr>
              <a:spcBef>
                <a:spcPts val="0"/>
              </a:spcBef>
              <a:defRPr/>
            </a:lvl2pPr>
            <a:lvl3pPr>
              <a:spcBef>
                <a:spcPts val="0"/>
              </a:spcBef>
              <a:defRPr/>
            </a:lvl3pPr>
            <a:lvl4pPr>
              <a:spcBef>
                <a:spcPts val="0"/>
              </a:spcBef>
              <a:defRPr/>
            </a:lvl4pPr>
            <a:lvl5pPr>
              <a:spcBef>
                <a:spcPts val="0"/>
              </a:spcBef>
              <a:defRPr/>
            </a:lvl5pPr>
          </a:lstStyle>
          <a:p>
            <a:pPr lvl="0"/>
            <a:r>
              <a:rPr lang="en-US" dirty="0"/>
              <a:t>[Subtitle]</a:t>
            </a:r>
          </a:p>
        </p:txBody>
      </p:sp>
      <p:sp>
        <p:nvSpPr>
          <p:cNvPr id="10" name="Text Placeholder 9"/>
          <p:cNvSpPr>
            <a:spLocks noGrp="1"/>
          </p:cNvSpPr>
          <p:nvPr>
            <p:ph type="body" sz="quarter" idx="18" hasCustomPrompt="1"/>
          </p:nvPr>
        </p:nvSpPr>
        <p:spPr>
          <a:xfrm>
            <a:off x="15660688" y="1619251"/>
            <a:ext cx="6480000" cy="320088"/>
          </a:xfrm>
          <a:prstGeom prst="rect">
            <a:avLst/>
          </a:prstGeom>
        </p:spPr>
        <p:txBody>
          <a:bodyPr lIns="0" tIns="0" rIns="0" bIns="0">
            <a:spAutoFit/>
          </a:bodyPr>
          <a:lstStyle>
            <a:lvl1pPr>
              <a:lnSpc>
                <a:spcPct val="80000"/>
              </a:lnSpc>
              <a:defRPr sz="2600"/>
            </a:lvl1pPr>
          </a:lstStyle>
          <a:p>
            <a:pPr lvl="0"/>
            <a:r>
              <a:rPr lang="en-US" dirty="0"/>
              <a:t>CLICK TO EDIT MASTER TEXT STYLES</a:t>
            </a:r>
          </a:p>
        </p:txBody>
      </p:sp>
      <p:sp>
        <p:nvSpPr>
          <p:cNvPr id="12" name="Text Placeholder 11"/>
          <p:cNvSpPr>
            <a:spLocks noGrp="1"/>
          </p:cNvSpPr>
          <p:nvPr>
            <p:ph type="body" sz="quarter" idx="19" hasCustomPrompt="1"/>
          </p:nvPr>
        </p:nvSpPr>
        <p:spPr>
          <a:xfrm>
            <a:off x="15660688" y="1939338"/>
            <a:ext cx="6480000" cy="246221"/>
          </a:xfrm>
          <a:prstGeom prst="rect">
            <a:avLst/>
          </a:prstGeom>
        </p:spPr>
        <p:txBody>
          <a:bodyPr lIns="0" tIns="0" rIns="0" bIns="0">
            <a:spAutoFit/>
          </a:bodyPr>
          <a:lstStyle>
            <a:lvl1pPr>
              <a:defRPr sz="1600" b="0">
                <a:solidFill>
                  <a:schemeClr val="tx1"/>
                </a:solidFill>
              </a:defRPr>
            </a:lvl1pPr>
          </a:lstStyle>
          <a:p>
            <a:pPr lvl="0"/>
            <a:r>
              <a:rPr lang="en-US" dirty="0"/>
              <a:t>[Subtitle]</a:t>
            </a:r>
          </a:p>
        </p:txBody>
      </p:sp>
      <p:sp>
        <p:nvSpPr>
          <p:cNvPr id="3" name="Text Placeholder 2"/>
          <p:cNvSpPr>
            <a:spLocks noGrp="1"/>
          </p:cNvSpPr>
          <p:nvPr>
            <p:ph type="body" sz="quarter" idx="21"/>
          </p:nvPr>
        </p:nvSpPr>
        <p:spPr>
          <a:xfrm>
            <a:off x="539749" y="2881314"/>
            <a:ext cx="3095626" cy="6856412"/>
          </a:xfrm>
          <a:prstGeom prst="rect">
            <a:avLst/>
          </a:prstGeom>
        </p:spPr>
        <p:txBody>
          <a:bodyPr lIns="0" tIns="0" rIns="0" bIns="0"/>
          <a:lstStyle>
            <a:lvl1pPr>
              <a:defRPr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p:cNvSpPr>
            <a:spLocks noGrp="1"/>
          </p:cNvSpPr>
          <p:nvPr>
            <p:ph type="body" sz="quarter" idx="22"/>
          </p:nvPr>
        </p:nvSpPr>
        <p:spPr>
          <a:xfrm>
            <a:off x="3925890" y="2881313"/>
            <a:ext cx="3094037" cy="6856412"/>
          </a:xfrm>
          <a:prstGeom prst="rect">
            <a:avLst/>
          </a:prstGeom>
        </p:spPr>
        <p:txBody>
          <a:bodyPr lIns="0" tIns="0" rIns="0" bIns="0"/>
          <a:lstStyle>
            <a:lvl1pPr>
              <a:defRPr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23"/>
          </p:nvPr>
        </p:nvSpPr>
        <p:spPr>
          <a:xfrm>
            <a:off x="8099427" y="2881313"/>
            <a:ext cx="3097212" cy="6856412"/>
          </a:xfrm>
          <a:prstGeom prst="rect">
            <a:avLst/>
          </a:prstGeom>
        </p:spPr>
        <p:txBody>
          <a:bodyPr lIns="0" tIns="0" rIns="0" bIns="0"/>
          <a:lstStyle>
            <a:lvl1pPr>
              <a:defRPr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1"/>
          <p:cNvSpPr>
            <a:spLocks noGrp="1"/>
          </p:cNvSpPr>
          <p:nvPr>
            <p:ph type="body" sz="quarter" idx="24"/>
          </p:nvPr>
        </p:nvSpPr>
        <p:spPr>
          <a:xfrm>
            <a:off x="11483976" y="2881313"/>
            <a:ext cx="3095625" cy="6856412"/>
          </a:xfrm>
          <a:prstGeom prst="rect">
            <a:avLst/>
          </a:prstGeom>
        </p:spPr>
        <p:txBody>
          <a:bodyPr lIns="0" tIns="0" rIns="0" bIns="0"/>
          <a:lstStyle>
            <a:lvl1pPr>
              <a:defRPr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23"/>
          <p:cNvSpPr>
            <a:spLocks noGrp="1"/>
          </p:cNvSpPr>
          <p:nvPr>
            <p:ph type="body" sz="quarter" idx="25"/>
          </p:nvPr>
        </p:nvSpPr>
        <p:spPr>
          <a:xfrm>
            <a:off x="15635288" y="2881313"/>
            <a:ext cx="3122613" cy="6856412"/>
          </a:xfrm>
          <a:prstGeom prst="rect">
            <a:avLst/>
          </a:prstGeom>
        </p:spPr>
        <p:txBody>
          <a:bodyPr lIns="0" tIns="0" rIns="0" bIns="0"/>
          <a:lstStyle>
            <a:lvl1pPr>
              <a:defRPr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6" name="Text Placeholder 25"/>
          <p:cNvSpPr>
            <a:spLocks noGrp="1"/>
          </p:cNvSpPr>
          <p:nvPr>
            <p:ph type="body" sz="quarter" idx="26"/>
          </p:nvPr>
        </p:nvSpPr>
        <p:spPr>
          <a:xfrm>
            <a:off x="19046827" y="2881313"/>
            <a:ext cx="3095625" cy="6856412"/>
          </a:xfrm>
          <a:prstGeom prst="rect">
            <a:avLst/>
          </a:prstGeom>
        </p:spPr>
        <p:txBody>
          <a:bodyPr lIns="0" tIns="0" rIns="0" bIns="0"/>
          <a:lstStyle>
            <a:lvl1pPr>
              <a:defRPr cap="none"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86993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35275" y="1749425"/>
            <a:ext cx="17011650" cy="3724275"/>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2835275" y="5616575"/>
            <a:ext cx="17011650" cy="2581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1FC685-BC8D-430E-AC19-0CD1866C742B}"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3924790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1FC685-BC8D-430E-AC19-0CD1866C742B}"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2990490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47813" y="2665413"/>
            <a:ext cx="19562762" cy="4448175"/>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1547813" y="7156450"/>
            <a:ext cx="19562762" cy="233838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1FC685-BC8D-430E-AC19-0CD1866C742B}"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1524442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558925" y="2846388"/>
            <a:ext cx="9705975" cy="6784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1417300" y="2846388"/>
            <a:ext cx="9705975" cy="6784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1FC685-BC8D-430E-AC19-0CD1866C742B}"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3414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62100" y="569913"/>
            <a:ext cx="19564350" cy="2066925"/>
          </a:xfrm>
        </p:spPr>
        <p:txBody>
          <a:bodyPr/>
          <a:lstStyle/>
          <a:p>
            <a:r>
              <a:rPr lang="en-US"/>
              <a:t>Click to edit Master title style</a:t>
            </a:r>
            <a:endParaRPr lang="en-GB"/>
          </a:p>
        </p:txBody>
      </p:sp>
      <p:sp>
        <p:nvSpPr>
          <p:cNvPr id="3" name="Text Placeholder 2"/>
          <p:cNvSpPr>
            <a:spLocks noGrp="1"/>
          </p:cNvSpPr>
          <p:nvPr>
            <p:ph type="body" idx="1"/>
          </p:nvPr>
        </p:nvSpPr>
        <p:spPr>
          <a:xfrm>
            <a:off x="1562100" y="2620963"/>
            <a:ext cx="9596438"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62100" y="3906838"/>
            <a:ext cx="9596438" cy="5745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1482388" y="2620963"/>
            <a:ext cx="9644062" cy="1285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11482388" y="3906838"/>
            <a:ext cx="9644062" cy="5745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1FC685-BC8D-430E-AC19-0CD1866C742B}" type="datetimeFigureOut">
              <a:rPr lang="en-GB" smtClean="0"/>
              <a:t>05/05/2020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333773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1FC685-BC8D-430E-AC19-0CD1866C742B}" type="datetimeFigureOut">
              <a:rPr lang="en-GB" smtClean="0"/>
              <a:t>05/05/2020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1898484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VER and BACK">
    <p:spTree>
      <p:nvGrpSpPr>
        <p:cNvPr id="1" name=""/>
        <p:cNvGrpSpPr/>
        <p:nvPr/>
      </p:nvGrpSpPr>
      <p:grpSpPr>
        <a:xfrm>
          <a:off x="0" y="0"/>
          <a:ext cx="0" cy="0"/>
          <a:chOff x="0" y="0"/>
          <a:chExt cx="0" cy="0"/>
        </a:xfrm>
      </p:grpSpPr>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28"/>
          <p:cNvSpPr>
            <a:spLocks noChangeArrowheads="1"/>
          </p:cNvSpPr>
          <p:nvPr userDrawn="1"/>
        </p:nvSpPr>
        <p:spPr bwMode="auto">
          <a:xfrm>
            <a:off x="15478126" y="722313"/>
            <a:ext cx="6476999" cy="8034344"/>
          </a:xfrm>
          <a:prstGeom prst="rect">
            <a:avLst/>
          </a:prstGeom>
          <a:solidFill>
            <a:schemeClr val="bg2"/>
          </a:solidFill>
          <a:ln w="12700">
            <a:noFill/>
            <a:miter lim="800000"/>
            <a:headEnd/>
            <a:tailEnd/>
          </a:ln>
        </p:spPr>
        <p:txBody>
          <a:bodyPr wrap="none" anchor="ctr"/>
          <a:lstStyle/>
          <a:p>
            <a:endParaRPr lang="en-US" sz="3801" dirty="0"/>
          </a:p>
        </p:txBody>
      </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94" name="Rectangle 120"/>
          <p:cNvSpPr>
            <a:spLocks noChangeArrowheads="1"/>
          </p:cNvSpPr>
          <p:nvPr userDrawn="1"/>
        </p:nvSpPr>
        <p:spPr bwMode="gray">
          <a:xfrm>
            <a:off x="15478127" y="360363"/>
            <a:ext cx="6840000" cy="9972000"/>
          </a:xfrm>
          <a:prstGeom prst="rect">
            <a:avLst/>
          </a:prstGeom>
          <a:noFill/>
          <a:ln w="6350">
            <a:solidFill>
              <a:schemeClr val="tx1"/>
            </a:solidFill>
            <a:miter lim="800000"/>
            <a:headEnd/>
            <a:tailEnd/>
          </a:ln>
        </p:spPr>
        <p:txBody>
          <a:bodyPr wrap="none" anchor="ctr"/>
          <a:lstStyle/>
          <a:p>
            <a:endParaRPr lang="en-US" sz="3801" dirty="0"/>
          </a:p>
        </p:txBody>
      </p:sp>
      <p:sp>
        <p:nvSpPr>
          <p:cNvPr id="98" name="Rectangle 4"/>
          <p:cNvSpPr>
            <a:spLocks noChangeArrowheads="1"/>
          </p:cNvSpPr>
          <p:nvPr userDrawn="1"/>
        </p:nvSpPr>
        <p:spPr bwMode="auto">
          <a:xfrm>
            <a:off x="8274543" y="722313"/>
            <a:ext cx="6483350" cy="8034344"/>
          </a:xfrm>
          <a:prstGeom prst="rect">
            <a:avLst/>
          </a:prstGeom>
          <a:solidFill>
            <a:schemeClr val="bg2"/>
          </a:solidFill>
          <a:ln w="12700">
            <a:noFill/>
            <a:miter lim="800000"/>
            <a:headEnd/>
            <a:tailEnd/>
          </a:ln>
        </p:spPr>
        <p:txBody>
          <a:bodyPr wrap="none" anchor="ctr"/>
          <a:lstStyle/>
          <a:p>
            <a:endParaRPr lang="en-US" sz="3801" dirty="0"/>
          </a:p>
        </p:txBody>
      </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110" name="Rectangle 3"/>
          <p:cNvSpPr>
            <a:spLocks noChangeArrowheads="1"/>
          </p:cNvSpPr>
          <p:nvPr userDrawn="1"/>
        </p:nvSpPr>
        <p:spPr bwMode="gray">
          <a:xfrm>
            <a:off x="7914544" y="360363"/>
            <a:ext cx="6840000" cy="9972000"/>
          </a:xfrm>
          <a:prstGeom prst="rect">
            <a:avLst/>
          </a:prstGeom>
          <a:noFill/>
          <a:ln w="6350">
            <a:solidFill>
              <a:schemeClr val="tx1"/>
            </a:solidFill>
            <a:miter lim="800000"/>
            <a:headEnd/>
            <a:tailEnd/>
          </a:ln>
        </p:spPr>
        <p:txBody>
          <a:bodyPr wrap="none" anchor="ctr"/>
          <a:lstStyle/>
          <a:p>
            <a:endParaRPr lang="en-US" sz="3801" dirty="0"/>
          </a:p>
        </p:txBody>
      </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pic>
        <p:nvPicPr>
          <p:cNvPr id="54" name="Picture 2" descr="G:\Office97\_GRAPHICS\hb@BDO\Library\Logos\BDO\BDO logo.png">
            <a:extLst>
              <a:ext uri="{FF2B5EF4-FFF2-40B4-BE49-F238E27FC236}">
                <a16:creationId xmlns:a16="http://schemas.microsoft.com/office/drawing/2014/main" id="{0ACA31AF-554D-486A-BEB3-BB04483779B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93001"/>
            <a:ext cx="972001" cy="37371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sp>
        <p:nvSpPr>
          <p:cNvPr id="52" name="TextBox 51">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tx1">
                    <a:lumMod val="75000"/>
                  </a:schemeClr>
                </a:solidFill>
              </a:rPr>
              <a:t>Clarity.</a:t>
            </a:r>
            <a:r>
              <a:rPr lang="en-US" sz="1600" baseline="0" dirty="0">
                <a:solidFill>
                  <a:schemeClr val="tx1">
                    <a:lumMod val="75000"/>
                  </a:schemeClr>
                </a:solidFill>
              </a:rPr>
              <a:t> Order. Direction</a:t>
            </a:r>
            <a:endParaRPr lang="en-ZA" sz="1600" dirty="0" err="1">
              <a:solidFill>
                <a:schemeClr val="tx1">
                  <a:lumMod val="75000"/>
                </a:schemeClr>
              </a:solidFill>
            </a:endParaRPr>
          </a:p>
        </p:txBody>
      </p:sp>
    </p:spTree>
    <p:extLst>
      <p:ext uri="{BB962C8B-B14F-4D97-AF65-F5344CB8AC3E}">
        <p14:creationId xmlns:p14="http://schemas.microsoft.com/office/powerpoint/2010/main" val="1077718594"/>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1FC685-BC8D-430E-AC19-0CD1866C742B}" type="datetimeFigureOut">
              <a:rPr lang="en-GB" smtClean="0"/>
              <a:t>05/05/2020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190326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712788"/>
            <a:ext cx="7315200" cy="249555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9642475" y="1539875"/>
            <a:ext cx="11483975" cy="759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562100" y="3208338"/>
            <a:ext cx="7315200"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FC685-BC8D-430E-AC19-0CD1866C742B}"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982853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712788"/>
            <a:ext cx="7315200" cy="249555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9642475" y="1539875"/>
            <a:ext cx="11483975" cy="75993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562100" y="3208338"/>
            <a:ext cx="7315200" cy="5943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1FC685-BC8D-430E-AC19-0CD1866C742B}" type="datetimeFigureOut">
              <a:rPr lang="en-GB" smtClean="0"/>
              <a:t>05/05/2020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1056136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1FC685-BC8D-430E-AC19-0CD1866C742B}"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2974443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232188" y="569913"/>
            <a:ext cx="4891087" cy="90614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558925" y="569913"/>
            <a:ext cx="14520863" cy="906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1FC685-BC8D-430E-AC19-0CD1866C742B}" type="datetimeFigureOut">
              <a:rPr lang="en-GB" smtClean="0"/>
              <a:t>05/05/2020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5430A1-6511-4748-93B4-C2CE95CDAB84}" type="slidenum">
              <a:rPr lang="en-GB" smtClean="0"/>
              <a:t>‹#›</a:t>
            </a:fld>
            <a:endParaRPr lang="en-GB"/>
          </a:p>
        </p:txBody>
      </p:sp>
    </p:spTree>
    <p:extLst>
      <p:ext uri="{BB962C8B-B14F-4D97-AF65-F5344CB8AC3E}">
        <p14:creationId xmlns:p14="http://schemas.microsoft.com/office/powerpoint/2010/main" val="271663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OVER and BACK">
    <p:spTree>
      <p:nvGrpSpPr>
        <p:cNvPr id="1" name=""/>
        <p:cNvGrpSpPr/>
        <p:nvPr/>
      </p:nvGrpSpPr>
      <p:grpSpPr>
        <a:xfrm>
          <a:off x="0" y="0"/>
          <a:ext cx="0" cy="0"/>
          <a:chOff x="0" y="0"/>
          <a:chExt cx="0" cy="0"/>
        </a:xfrm>
      </p:grpSpPr>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28"/>
          <p:cNvSpPr>
            <a:spLocks noChangeArrowheads="1"/>
          </p:cNvSpPr>
          <p:nvPr userDrawn="1"/>
        </p:nvSpPr>
        <p:spPr bwMode="auto">
          <a:xfrm>
            <a:off x="15478126" y="722313"/>
            <a:ext cx="6476999" cy="8034344"/>
          </a:xfrm>
          <a:prstGeom prst="rect">
            <a:avLst/>
          </a:prstGeom>
          <a:solidFill>
            <a:schemeClr val="accent1"/>
          </a:solidFill>
          <a:ln w="12700">
            <a:noFill/>
            <a:miter lim="800000"/>
            <a:headEnd/>
            <a:tailEnd/>
          </a:ln>
        </p:spPr>
        <p:txBody>
          <a:bodyPr wrap="none" anchor="ctr"/>
          <a:lstStyle/>
          <a:p>
            <a:endParaRPr lang="en-US" sz="3801" dirty="0"/>
          </a:p>
        </p:txBody>
      </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94" name="Rectangle 120"/>
          <p:cNvSpPr>
            <a:spLocks noChangeArrowheads="1"/>
          </p:cNvSpPr>
          <p:nvPr userDrawn="1"/>
        </p:nvSpPr>
        <p:spPr bwMode="gray">
          <a:xfrm>
            <a:off x="15478127" y="360363"/>
            <a:ext cx="6840000" cy="9972000"/>
          </a:xfrm>
          <a:prstGeom prst="rect">
            <a:avLst/>
          </a:prstGeom>
          <a:noFill/>
          <a:ln w="6350">
            <a:solidFill>
              <a:schemeClr val="tx1"/>
            </a:solidFill>
            <a:miter lim="800000"/>
            <a:headEnd/>
            <a:tailEnd/>
          </a:ln>
        </p:spPr>
        <p:txBody>
          <a:bodyPr wrap="none" anchor="ctr"/>
          <a:lstStyle/>
          <a:p>
            <a:endParaRPr lang="en-US" sz="3801" dirty="0"/>
          </a:p>
        </p:txBody>
      </p:sp>
      <p:sp>
        <p:nvSpPr>
          <p:cNvPr id="98" name="Rectangle 4"/>
          <p:cNvSpPr>
            <a:spLocks noChangeArrowheads="1"/>
          </p:cNvSpPr>
          <p:nvPr userDrawn="1"/>
        </p:nvSpPr>
        <p:spPr bwMode="auto">
          <a:xfrm>
            <a:off x="8274543" y="722313"/>
            <a:ext cx="6483350" cy="8034344"/>
          </a:xfrm>
          <a:prstGeom prst="rect">
            <a:avLst/>
          </a:prstGeom>
          <a:solidFill>
            <a:schemeClr val="accent1"/>
          </a:solidFill>
          <a:ln w="12700">
            <a:noFill/>
            <a:miter lim="800000"/>
            <a:headEnd/>
            <a:tailEnd/>
          </a:ln>
        </p:spPr>
        <p:txBody>
          <a:bodyPr wrap="none" anchor="ctr"/>
          <a:lstStyle/>
          <a:p>
            <a:endParaRPr lang="en-US" sz="3801" dirty="0"/>
          </a:p>
        </p:txBody>
      </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110" name="Rectangle 3"/>
          <p:cNvSpPr>
            <a:spLocks noChangeArrowheads="1"/>
          </p:cNvSpPr>
          <p:nvPr userDrawn="1"/>
        </p:nvSpPr>
        <p:spPr bwMode="gray">
          <a:xfrm>
            <a:off x="7914544" y="360363"/>
            <a:ext cx="6840000" cy="9972000"/>
          </a:xfrm>
          <a:prstGeom prst="rect">
            <a:avLst/>
          </a:prstGeom>
          <a:noFill/>
          <a:ln w="6350">
            <a:solidFill>
              <a:schemeClr val="tx1"/>
            </a:solidFill>
            <a:miter lim="800000"/>
            <a:headEnd/>
            <a:tailEnd/>
          </a:ln>
        </p:spPr>
        <p:txBody>
          <a:bodyPr wrap="none" anchor="ctr"/>
          <a:lstStyle/>
          <a:p>
            <a:endParaRPr lang="en-US" sz="3801" dirty="0"/>
          </a:p>
        </p:txBody>
      </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pic>
        <p:nvPicPr>
          <p:cNvPr id="54" name="Picture 2" descr="G:\Office97\_GRAPHICS\hb@BDO\Library\Logos\BDO\BDO logo.png">
            <a:extLst>
              <a:ext uri="{FF2B5EF4-FFF2-40B4-BE49-F238E27FC236}">
                <a16:creationId xmlns:a16="http://schemas.microsoft.com/office/drawing/2014/main" id="{0ACA31AF-554D-486A-BEB3-BB04483779B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93001"/>
            <a:ext cx="972001" cy="37371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sp>
        <p:nvSpPr>
          <p:cNvPr id="52" name="TextBox 51">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tx1">
                    <a:lumMod val="75000"/>
                  </a:schemeClr>
                </a:solidFill>
              </a:rPr>
              <a:t>Clarity.</a:t>
            </a:r>
            <a:r>
              <a:rPr lang="en-US" sz="1600" baseline="0" dirty="0">
                <a:solidFill>
                  <a:schemeClr val="tx1">
                    <a:lumMod val="75000"/>
                  </a:schemeClr>
                </a:solidFill>
              </a:rPr>
              <a:t> Order. Direction</a:t>
            </a:r>
            <a:endParaRPr lang="en-ZA" sz="1600" dirty="0" err="1">
              <a:solidFill>
                <a:schemeClr val="tx1">
                  <a:lumMod val="75000"/>
                </a:schemeClr>
              </a:solidFill>
            </a:endParaRPr>
          </a:p>
        </p:txBody>
      </p:sp>
    </p:spTree>
    <p:extLst>
      <p:ext uri="{BB962C8B-B14F-4D97-AF65-F5344CB8AC3E}">
        <p14:creationId xmlns:p14="http://schemas.microsoft.com/office/powerpoint/2010/main" val="1776068291"/>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8_COVER and BACK">
    <p:spTree>
      <p:nvGrpSpPr>
        <p:cNvPr id="1" name=""/>
        <p:cNvGrpSpPr/>
        <p:nvPr/>
      </p:nvGrpSpPr>
      <p:grpSpPr>
        <a:xfrm>
          <a:off x="0" y="0"/>
          <a:ext cx="0" cy="0"/>
          <a:chOff x="0" y="0"/>
          <a:chExt cx="0" cy="0"/>
        </a:xfrm>
      </p:grpSpPr>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28"/>
          <p:cNvSpPr>
            <a:spLocks noChangeArrowheads="1"/>
          </p:cNvSpPr>
          <p:nvPr userDrawn="1"/>
        </p:nvSpPr>
        <p:spPr bwMode="auto">
          <a:xfrm>
            <a:off x="15478126" y="722313"/>
            <a:ext cx="6476999" cy="8034344"/>
          </a:xfrm>
          <a:prstGeom prst="rect">
            <a:avLst/>
          </a:prstGeom>
          <a:solidFill>
            <a:schemeClr val="accent4"/>
          </a:solidFill>
          <a:ln w="12700">
            <a:noFill/>
            <a:miter lim="800000"/>
            <a:headEnd/>
            <a:tailEnd/>
          </a:ln>
        </p:spPr>
        <p:txBody>
          <a:bodyPr wrap="none" anchor="ctr"/>
          <a:lstStyle/>
          <a:p>
            <a:endParaRPr lang="en-US" sz="3801" dirty="0"/>
          </a:p>
        </p:txBody>
      </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94" name="Rectangle 120"/>
          <p:cNvSpPr>
            <a:spLocks noChangeArrowheads="1"/>
          </p:cNvSpPr>
          <p:nvPr userDrawn="1"/>
        </p:nvSpPr>
        <p:spPr bwMode="gray">
          <a:xfrm>
            <a:off x="15478127" y="360363"/>
            <a:ext cx="6840000" cy="9972000"/>
          </a:xfrm>
          <a:prstGeom prst="rect">
            <a:avLst/>
          </a:prstGeom>
          <a:noFill/>
          <a:ln w="6350">
            <a:solidFill>
              <a:schemeClr val="tx1"/>
            </a:solidFill>
            <a:miter lim="800000"/>
            <a:headEnd/>
            <a:tailEnd/>
          </a:ln>
        </p:spPr>
        <p:txBody>
          <a:bodyPr wrap="none" anchor="ctr"/>
          <a:lstStyle/>
          <a:p>
            <a:endParaRPr lang="en-US" sz="3801" dirty="0"/>
          </a:p>
        </p:txBody>
      </p:sp>
      <p:sp>
        <p:nvSpPr>
          <p:cNvPr id="98" name="Rectangle 4"/>
          <p:cNvSpPr>
            <a:spLocks noChangeArrowheads="1"/>
          </p:cNvSpPr>
          <p:nvPr userDrawn="1"/>
        </p:nvSpPr>
        <p:spPr bwMode="auto">
          <a:xfrm>
            <a:off x="8274543" y="722313"/>
            <a:ext cx="6483350" cy="8034344"/>
          </a:xfrm>
          <a:prstGeom prst="rect">
            <a:avLst/>
          </a:prstGeom>
          <a:solidFill>
            <a:schemeClr val="accent4"/>
          </a:solidFill>
          <a:ln w="12700">
            <a:noFill/>
            <a:miter lim="800000"/>
            <a:headEnd/>
            <a:tailEnd/>
          </a:ln>
        </p:spPr>
        <p:txBody>
          <a:bodyPr wrap="none" anchor="ctr"/>
          <a:lstStyle/>
          <a:p>
            <a:endParaRPr lang="en-US" sz="3801" dirty="0"/>
          </a:p>
        </p:txBody>
      </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110" name="Rectangle 3"/>
          <p:cNvSpPr>
            <a:spLocks noChangeArrowheads="1"/>
          </p:cNvSpPr>
          <p:nvPr userDrawn="1"/>
        </p:nvSpPr>
        <p:spPr bwMode="gray">
          <a:xfrm>
            <a:off x="7914544" y="360363"/>
            <a:ext cx="6840000" cy="9972000"/>
          </a:xfrm>
          <a:prstGeom prst="rect">
            <a:avLst/>
          </a:prstGeom>
          <a:noFill/>
          <a:ln w="6350">
            <a:solidFill>
              <a:schemeClr val="tx1"/>
            </a:solidFill>
            <a:miter lim="800000"/>
            <a:headEnd/>
            <a:tailEnd/>
          </a:ln>
        </p:spPr>
        <p:txBody>
          <a:bodyPr wrap="none" anchor="ctr"/>
          <a:lstStyle/>
          <a:p>
            <a:endParaRPr lang="en-US" sz="3801" dirty="0"/>
          </a:p>
        </p:txBody>
      </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pic>
        <p:nvPicPr>
          <p:cNvPr id="54" name="Picture 2" descr="G:\Office97\_GRAPHICS\hb@BDO\Library\Logos\BDO\BDO logo.png">
            <a:extLst>
              <a:ext uri="{FF2B5EF4-FFF2-40B4-BE49-F238E27FC236}">
                <a16:creationId xmlns:a16="http://schemas.microsoft.com/office/drawing/2014/main" id="{0ACA31AF-554D-486A-BEB3-BB04483779B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93001"/>
            <a:ext cx="972001" cy="37371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sp>
        <p:nvSpPr>
          <p:cNvPr id="52" name="TextBox 51">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tx1">
                    <a:lumMod val="75000"/>
                  </a:schemeClr>
                </a:solidFill>
              </a:rPr>
              <a:t>Clarity.</a:t>
            </a:r>
            <a:r>
              <a:rPr lang="en-US" sz="1600" baseline="0" dirty="0">
                <a:solidFill>
                  <a:schemeClr val="tx1">
                    <a:lumMod val="75000"/>
                  </a:schemeClr>
                </a:solidFill>
              </a:rPr>
              <a:t> Order. Direction</a:t>
            </a:r>
            <a:endParaRPr lang="en-ZA" sz="1600" dirty="0" err="1">
              <a:solidFill>
                <a:schemeClr val="tx1">
                  <a:lumMod val="75000"/>
                </a:schemeClr>
              </a:solidFill>
            </a:endParaRPr>
          </a:p>
        </p:txBody>
      </p:sp>
    </p:spTree>
    <p:extLst>
      <p:ext uri="{BB962C8B-B14F-4D97-AF65-F5344CB8AC3E}">
        <p14:creationId xmlns:p14="http://schemas.microsoft.com/office/powerpoint/2010/main" val="1020673999"/>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0_COVER and BACK">
    <p:spTree>
      <p:nvGrpSpPr>
        <p:cNvPr id="1" name=""/>
        <p:cNvGrpSpPr/>
        <p:nvPr/>
      </p:nvGrpSpPr>
      <p:grpSpPr>
        <a:xfrm>
          <a:off x="0" y="0"/>
          <a:ext cx="0" cy="0"/>
          <a:chOff x="0" y="0"/>
          <a:chExt cx="0" cy="0"/>
        </a:xfrm>
      </p:grpSpPr>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3" name="Rectangle 28"/>
          <p:cNvSpPr>
            <a:spLocks noChangeArrowheads="1"/>
          </p:cNvSpPr>
          <p:nvPr userDrawn="1"/>
        </p:nvSpPr>
        <p:spPr bwMode="auto">
          <a:xfrm>
            <a:off x="15478126" y="722313"/>
            <a:ext cx="6476999" cy="8034344"/>
          </a:xfrm>
          <a:prstGeom prst="rect">
            <a:avLst/>
          </a:prstGeom>
          <a:solidFill>
            <a:schemeClr val="accent3"/>
          </a:solidFill>
          <a:ln w="12700">
            <a:noFill/>
            <a:miter lim="800000"/>
            <a:headEnd/>
            <a:tailEnd/>
          </a:ln>
        </p:spPr>
        <p:txBody>
          <a:bodyPr wrap="none" anchor="ctr"/>
          <a:lstStyle/>
          <a:p>
            <a:endParaRPr lang="en-US" sz="3801" dirty="0"/>
          </a:p>
        </p:txBody>
      </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94" name="Rectangle 120"/>
          <p:cNvSpPr>
            <a:spLocks noChangeArrowheads="1"/>
          </p:cNvSpPr>
          <p:nvPr userDrawn="1"/>
        </p:nvSpPr>
        <p:spPr bwMode="gray">
          <a:xfrm>
            <a:off x="15478127" y="360363"/>
            <a:ext cx="6840000" cy="9972000"/>
          </a:xfrm>
          <a:prstGeom prst="rect">
            <a:avLst/>
          </a:prstGeom>
          <a:noFill/>
          <a:ln w="6350">
            <a:solidFill>
              <a:schemeClr val="tx1"/>
            </a:solidFill>
            <a:miter lim="800000"/>
            <a:headEnd/>
            <a:tailEnd/>
          </a:ln>
        </p:spPr>
        <p:txBody>
          <a:bodyPr wrap="none" anchor="ctr"/>
          <a:lstStyle/>
          <a:p>
            <a:endParaRPr lang="en-US" sz="3801" dirty="0"/>
          </a:p>
        </p:txBody>
      </p:sp>
      <p:sp>
        <p:nvSpPr>
          <p:cNvPr id="98" name="Rectangle 4"/>
          <p:cNvSpPr>
            <a:spLocks noChangeArrowheads="1"/>
          </p:cNvSpPr>
          <p:nvPr userDrawn="1"/>
        </p:nvSpPr>
        <p:spPr bwMode="auto">
          <a:xfrm>
            <a:off x="8274543" y="722313"/>
            <a:ext cx="6483350" cy="8034344"/>
          </a:xfrm>
          <a:prstGeom prst="rect">
            <a:avLst/>
          </a:prstGeom>
          <a:solidFill>
            <a:schemeClr val="accent3"/>
          </a:solidFill>
          <a:ln w="12700">
            <a:noFill/>
            <a:miter lim="800000"/>
            <a:headEnd/>
            <a:tailEnd/>
          </a:ln>
        </p:spPr>
        <p:txBody>
          <a:bodyPr wrap="none" anchor="ctr"/>
          <a:lstStyle/>
          <a:p>
            <a:endParaRPr lang="en-US" sz="3801" dirty="0"/>
          </a:p>
        </p:txBody>
      </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110" name="Rectangle 3"/>
          <p:cNvSpPr>
            <a:spLocks noChangeArrowheads="1"/>
          </p:cNvSpPr>
          <p:nvPr userDrawn="1"/>
        </p:nvSpPr>
        <p:spPr bwMode="gray">
          <a:xfrm>
            <a:off x="7914544" y="360363"/>
            <a:ext cx="6840000" cy="9972000"/>
          </a:xfrm>
          <a:prstGeom prst="rect">
            <a:avLst/>
          </a:prstGeom>
          <a:noFill/>
          <a:ln w="6350">
            <a:solidFill>
              <a:schemeClr val="tx1"/>
            </a:solidFill>
            <a:miter lim="800000"/>
            <a:headEnd/>
            <a:tailEnd/>
          </a:ln>
        </p:spPr>
        <p:txBody>
          <a:bodyPr wrap="none" anchor="ctr"/>
          <a:lstStyle/>
          <a:p>
            <a:endParaRPr lang="en-US" sz="3801" dirty="0"/>
          </a:p>
        </p:txBody>
      </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pic>
        <p:nvPicPr>
          <p:cNvPr id="54" name="Picture 2" descr="G:\Office97\_GRAPHICS\hb@BDO\Library\Logos\BDO\BDO logo.png">
            <a:extLst>
              <a:ext uri="{FF2B5EF4-FFF2-40B4-BE49-F238E27FC236}">
                <a16:creationId xmlns:a16="http://schemas.microsoft.com/office/drawing/2014/main" id="{0ACA31AF-554D-486A-BEB3-BB04483779B0}"/>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93001"/>
            <a:ext cx="972001" cy="37371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sp>
        <p:nvSpPr>
          <p:cNvPr id="52" name="TextBox 51">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tx1">
                    <a:lumMod val="75000"/>
                  </a:schemeClr>
                </a:solidFill>
              </a:rPr>
              <a:t>Clarity.</a:t>
            </a:r>
            <a:r>
              <a:rPr lang="en-US" sz="1600" baseline="0" dirty="0">
                <a:solidFill>
                  <a:schemeClr val="tx1">
                    <a:lumMod val="75000"/>
                  </a:schemeClr>
                </a:solidFill>
              </a:rPr>
              <a:t> Order. Direction</a:t>
            </a:r>
            <a:endParaRPr lang="en-ZA" sz="1600" dirty="0" err="1">
              <a:solidFill>
                <a:schemeClr val="tx1">
                  <a:lumMod val="75000"/>
                </a:schemeClr>
              </a:solidFill>
            </a:endParaRPr>
          </a:p>
        </p:txBody>
      </p:sp>
    </p:spTree>
    <p:extLst>
      <p:ext uri="{BB962C8B-B14F-4D97-AF65-F5344CB8AC3E}">
        <p14:creationId xmlns:p14="http://schemas.microsoft.com/office/powerpoint/2010/main" val="2486613891"/>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1_COVER and BACK">
    <p:spTree>
      <p:nvGrpSpPr>
        <p:cNvPr id="1" name=""/>
        <p:cNvGrpSpPr/>
        <p:nvPr/>
      </p:nvGrpSpPr>
      <p:grpSpPr>
        <a:xfrm>
          <a:off x="0" y="0"/>
          <a:ext cx="0" cy="0"/>
          <a:chOff x="0" y="0"/>
          <a:chExt cx="0" cy="0"/>
        </a:xfrm>
      </p:grpSpPr>
      <p:sp>
        <p:nvSpPr>
          <p:cNvPr id="94" name="Rectangle 120"/>
          <p:cNvSpPr>
            <a:spLocks noChangeArrowheads="1"/>
          </p:cNvSpPr>
          <p:nvPr userDrawn="1"/>
        </p:nvSpPr>
        <p:spPr bwMode="gray">
          <a:xfrm>
            <a:off x="15478127" y="360363"/>
            <a:ext cx="6840000" cy="9972000"/>
          </a:xfrm>
          <a:prstGeom prst="rect">
            <a:avLst/>
          </a:prstGeom>
          <a:solidFill>
            <a:schemeClr val="accent2"/>
          </a:solidFill>
          <a:ln w="6350">
            <a:noFill/>
            <a:miter lim="800000"/>
            <a:headEnd/>
            <a:tailEnd/>
          </a:ln>
        </p:spPr>
        <p:txBody>
          <a:bodyPr wrap="none" anchor="ctr"/>
          <a:lstStyle/>
          <a:p>
            <a:endParaRPr lang="en-US" sz="3801" dirty="0"/>
          </a:p>
        </p:txBody>
      </p:sp>
      <p:sp>
        <p:nvSpPr>
          <p:cNvPr id="110" name="Rectangle 3"/>
          <p:cNvSpPr>
            <a:spLocks noChangeArrowheads="1"/>
          </p:cNvSpPr>
          <p:nvPr userDrawn="1"/>
        </p:nvSpPr>
        <p:spPr bwMode="gray">
          <a:xfrm>
            <a:off x="7914544" y="360363"/>
            <a:ext cx="6840000" cy="9972000"/>
          </a:xfrm>
          <a:prstGeom prst="rect">
            <a:avLst/>
          </a:prstGeom>
          <a:solidFill>
            <a:schemeClr val="accent2"/>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pic>
        <p:nvPicPr>
          <p:cNvPr id="52" name="Picture 2" descr="G:\Office97\_GRAPHICS\hb@BDO\Library\09_Logos\BDO logo white.png">
            <a:extLst>
              <a:ext uri="{FF2B5EF4-FFF2-40B4-BE49-F238E27FC236}">
                <a16:creationId xmlns:a16="http://schemas.microsoft.com/office/drawing/2014/main" id="{CD14C0BE-B5A9-47E5-A85B-C6CAE5549A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89487"/>
            <a:ext cx="972001" cy="37338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bg1"/>
                </a:solidFill>
              </a:rPr>
              <a:t>Clarity.</a:t>
            </a:r>
            <a:r>
              <a:rPr lang="en-US" sz="1600" baseline="0" dirty="0">
                <a:solidFill>
                  <a:schemeClr val="bg1"/>
                </a:solidFill>
              </a:rPr>
              <a:t> Order. Direction</a:t>
            </a:r>
            <a:endParaRPr lang="en-ZA" sz="1600" dirty="0" err="1">
              <a:solidFill>
                <a:schemeClr val="bg1"/>
              </a:solidFill>
            </a:endParaRPr>
          </a:p>
        </p:txBody>
      </p:sp>
    </p:spTree>
    <p:extLst>
      <p:ext uri="{BB962C8B-B14F-4D97-AF65-F5344CB8AC3E}">
        <p14:creationId xmlns:p14="http://schemas.microsoft.com/office/powerpoint/2010/main" val="2272810353"/>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2_COVER and BACK">
    <p:spTree>
      <p:nvGrpSpPr>
        <p:cNvPr id="1" name=""/>
        <p:cNvGrpSpPr/>
        <p:nvPr/>
      </p:nvGrpSpPr>
      <p:grpSpPr>
        <a:xfrm>
          <a:off x="0" y="0"/>
          <a:ext cx="0" cy="0"/>
          <a:chOff x="0" y="0"/>
          <a:chExt cx="0" cy="0"/>
        </a:xfrm>
      </p:grpSpPr>
      <p:sp>
        <p:nvSpPr>
          <p:cNvPr id="94" name="Rectangle 120"/>
          <p:cNvSpPr>
            <a:spLocks noChangeArrowheads="1"/>
          </p:cNvSpPr>
          <p:nvPr userDrawn="1"/>
        </p:nvSpPr>
        <p:spPr bwMode="gray">
          <a:xfrm>
            <a:off x="15478127" y="360363"/>
            <a:ext cx="6840000" cy="9972000"/>
          </a:xfrm>
          <a:prstGeom prst="rect">
            <a:avLst/>
          </a:prstGeom>
          <a:solidFill>
            <a:schemeClr val="bg2"/>
          </a:solidFill>
          <a:ln w="6350">
            <a:noFill/>
            <a:miter lim="800000"/>
            <a:headEnd/>
            <a:tailEnd/>
          </a:ln>
        </p:spPr>
        <p:txBody>
          <a:bodyPr wrap="none" anchor="ctr"/>
          <a:lstStyle/>
          <a:p>
            <a:endParaRPr lang="en-US" sz="3801" dirty="0"/>
          </a:p>
        </p:txBody>
      </p:sp>
      <p:sp>
        <p:nvSpPr>
          <p:cNvPr id="110" name="Rectangle 3"/>
          <p:cNvSpPr>
            <a:spLocks noChangeArrowheads="1"/>
          </p:cNvSpPr>
          <p:nvPr userDrawn="1"/>
        </p:nvSpPr>
        <p:spPr bwMode="gray">
          <a:xfrm>
            <a:off x="7914544" y="360363"/>
            <a:ext cx="6840000" cy="9972000"/>
          </a:xfrm>
          <a:prstGeom prst="rect">
            <a:avLst/>
          </a:prstGeom>
          <a:solidFill>
            <a:schemeClr val="bg2"/>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pic>
        <p:nvPicPr>
          <p:cNvPr id="52" name="Picture 2" descr="G:\Office97\_GRAPHICS\hb@BDO\Library\09_Logos\BDO logo white.png">
            <a:extLst>
              <a:ext uri="{FF2B5EF4-FFF2-40B4-BE49-F238E27FC236}">
                <a16:creationId xmlns:a16="http://schemas.microsoft.com/office/drawing/2014/main" id="{CD14C0BE-B5A9-47E5-A85B-C6CAE5549A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89487"/>
            <a:ext cx="972001" cy="37338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bg1"/>
                </a:solidFill>
              </a:rPr>
              <a:t>Clarity.</a:t>
            </a:r>
            <a:r>
              <a:rPr lang="en-US" sz="1600" baseline="0" dirty="0">
                <a:solidFill>
                  <a:schemeClr val="bg1"/>
                </a:solidFill>
              </a:rPr>
              <a:t> Order. Direction</a:t>
            </a:r>
            <a:endParaRPr lang="en-ZA" sz="1600" dirty="0" err="1">
              <a:solidFill>
                <a:schemeClr val="bg1"/>
              </a:solidFill>
            </a:endParaRPr>
          </a:p>
        </p:txBody>
      </p:sp>
    </p:spTree>
    <p:extLst>
      <p:ext uri="{BB962C8B-B14F-4D97-AF65-F5344CB8AC3E}">
        <p14:creationId xmlns:p14="http://schemas.microsoft.com/office/powerpoint/2010/main" val="1842901573"/>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3_COVER and BACK">
    <p:spTree>
      <p:nvGrpSpPr>
        <p:cNvPr id="1" name=""/>
        <p:cNvGrpSpPr/>
        <p:nvPr/>
      </p:nvGrpSpPr>
      <p:grpSpPr>
        <a:xfrm>
          <a:off x="0" y="0"/>
          <a:ext cx="0" cy="0"/>
          <a:chOff x="0" y="0"/>
          <a:chExt cx="0" cy="0"/>
        </a:xfrm>
      </p:grpSpPr>
      <p:sp>
        <p:nvSpPr>
          <p:cNvPr id="94" name="Rectangle 120"/>
          <p:cNvSpPr>
            <a:spLocks noChangeArrowheads="1"/>
          </p:cNvSpPr>
          <p:nvPr userDrawn="1"/>
        </p:nvSpPr>
        <p:spPr bwMode="gray">
          <a:xfrm>
            <a:off x="15478127" y="360363"/>
            <a:ext cx="6840000" cy="9972000"/>
          </a:xfrm>
          <a:prstGeom prst="rect">
            <a:avLst/>
          </a:prstGeom>
          <a:solidFill>
            <a:schemeClr val="accent1"/>
          </a:solidFill>
          <a:ln w="6350">
            <a:noFill/>
            <a:miter lim="800000"/>
            <a:headEnd/>
            <a:tailEnd/>
          </a:ln>
        </p:spPr>
        <p:txBody>
          <a:bodyPr wrap="none" anchor="ctr"/>
          <a:lstStyle/>
          <a:p>
            <a:endParaRPr lang="en-US" sz="3801" dirty="0"/>
          </a:p>
        </p:txBody>
      </p:sp>
      <p:sp>
        <p:nvSpPr>
          <p:cNvPr id="110" name="Rectangle 3"/>
          <p:cNvSpPr>
            <a:spLocks noChangeArrowheads="1"/>
          </p:cNvSpPr>
          <p:nvPr userDrawn="1"/>
        </p:nvSpPr>
        <p:spPr bwMode="gray">
          <a:xfrm>
            <a:off x="7914544" y="360363"/>
            <a:ext cx="6840000" cy="9972000"/>
          </a:xfrm>
          <a:prstGeom prst="rect">
            <a:avLst/>
          </a:prstGeom>
          <a:solidFill>
            <a:schemeClr val="accent1"/>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pic>
        <p:nvPicPr>
          <p:cNvPr id="52" name="Picture 2" descr="G:\Office97\_GRAPHICS\hb@BDO\Library\09_Logos\BDO logo white.png">
            <a:extLst>
              <a:ext uri="{FF2B5EF4-FFF2-40B4-BE49-F238E27FC236}">
                <a16:creationId xmlns:a16="http://schemas.microsoft.com/office/drawing/2014/main" id="{CD14C0BE-B5A9-47E5-A85B-C6CAE5549A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89487"/>
            <a:ext cx="972001" cy="37338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bg1"/>
                </a:solidFill>
              </a:rPr>
              <a:t>Clarity.</a:t>
            </a:r>
            <a:r>
              <a:rPr lang="en-US" sz="1600" baseline="0" dirty="0">
                <a:solidFill>
                  <a:schemeClr val="bg1"/>
                </a:solidFill>
              </a:rPr>
              <a:t> Order. Direction</a:t>
            </a:r>
            <a:endParaRPr lang="en-ZA" sz="1600" dirty="0" err="1">
              <a:solidFill>
                <a:schemeClr val="bg1"/>
              </a:solidFill>
            </a:endParaRPr>
          </a:p>
        </p:txBody>
      </p:sp>
    </p:spTree>
    <p:extLst>
      <p:ext uri="{BB962C8B-B14F-4D97-AF65-F5344CB8AC3E}">
        <p14:creationId xmlns:p14="http://schemas.microsoft.com/office/powerpoint/2010/main" val="555059200"/>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4_COVER and BACK">
    <p:spTree>
      <p:nvGrpSpPr>
        <p:cNvPr id="1" name=""/>
        <p:cNvGrpSpPr/>
        <p:nvPr/>
      </p:nvGrpSpPr>
      <p:grpSpPr>
        <a:xfrm>
          <a:off x="0" y="0"/>
          <a:ext cx="0" cy="0"/>
          <a:chOff x="0" y="0"/>
          <a:chExt cx="0" cy="0"/>
        </a:xfrm>
      </p:grpSpPr>
      <p:sp>
        <p:nvSpPr>
          <p:cNvPr id="94" name="Rectangle 120"/>
          <p:cNvSpPr>
            <a:spLocks noChangeArrowheads="1"/>
          </p:cNvSpPr>
          <p:nvPr userDrawn="1"/>
        </p:nvSpPr>
        <p:spPr bwMode="gray">
          <a:xfrm>
            <a:off x="15478127" y="360363"/>
            <a:ext cx="6840000" cy="9972000"/>
          </a:xfrm>
          <a:prstGeom prst="rect">
            <a:avLst/>
          </a:prstGeom>
          <a:solidFill>
            <a:schemeClr val="accent4"/>
          </a:solidFill>
          <a:ln w="6350">
            <a:noFill/>
            <a:miter lim="800000"/>
            <a:headEnd/>
            <a:tailEnd/>
          </a:ln>
        </p:spPr>
        <p:txBody>
          <a:bodyPr wrap="none" anchor="ctr"/>
          <a:lstStyle/>
          <a:p>
            <a:endParaRPr lang="en-US" sz="3801" dirty="0"/>
          </a:p>
        </p:txBody>
      </p:sp>
      <p:sp>
        <p:nvSpPr>
          <p:cNvPr id="110" name="Rectangle 3"/>
          <p:cNvSpPr>
            <a:spLocks noChangeArrowheads="1"/>
          </p:cNvSpPr>
          <p:nvPr userDrawn="1"/>
        </p:nvSpPr>
        <p:spPr bwMode="gray">
          <a:xfrm>
            <a:off x="7914544" y="360363"/>
            <a:ext cx="6840000" cy="9972000"/>
          </a:xfrm>
          <a:prstGeom prst="rect">
            <a:avLst/>
          </a:prstGeom>
          <a:solidFill>
            <a:schemeClr val="accent4"/>
          </a:solidFill>
          <a:ln w="6350">
            <a:noFill/>
            <a:miter lim="800000"/>
            <a:headEnd/>
            <a:tailEnd/>
          </a:ln>
        </p:spPr>
        <p:txBody>
          <a:bodyPr wrap="none" anchor="ctr"/>
          <a:lstStyle/>
          <a:p>
            <a:endParaRPr lang="en-US" sz="3801" dirty="0"/>
          </a:p>
        </p:txBody>
      </p:sp>
      <p:grpSp>
        <p:nvGrpSpPr>
          <p:cNvPr id="63" name="Group 62"/>
          <p:cNvGrpSpPr/>
          <p:nvPr userDrawn="1"/>
        </p:nvGrpSpPr>
        <p:grpSpPr>
          <a:xfrm>
            <a:off x="7557764" y="-402967"/>
            <a:ext cx="517208" cy="11518900"/>
            <a:chOff x="3573781" y="-402967"/>
            <a:chExt cx="517207" cy="11518900"/>
          </a:xfrm>
        </p:grpSpPr>
        <p:cxnSp>
          <p:nvCxnSpPr>
            <p:cNvPr id="64" name="Straight Connector 63"/>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66" name="Straight Connector 65"/>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userDrawn="1"/>
        </p:nvGrpSpPr>
        <p:grpSpPr>
          <a:xfrm>
            <a:off x="15118707" y="-402967"/>
            <a:ext cx="517208" cy="11518900"/>
            <a:chOff x="3573781" y="-402967"/>
            <a:chExt cx="517207" cy="11518900"/>
          </a:xfrm>
        </p:grpSpPr>
        <p:cxnSp>
          <p:nvCxnSpPr>
            <p:cNvPr id="68" name="Straight Connector 67"/>
            <p:cNvCxnSpPr/>
            <p:nvPr userDrawn="1"/>
          </p:nvCxnSpPr>
          <p:spPr>
            <a:xfrm flipV="1">
              <a:off x="3573781" y="-402967"/>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userDrawn="1"/>
          </p:nvSpPr>
          <p:spPr>
            <a:xfrm>
              <a:off x="3648075" y="-298192"/>
              <a:ext cx="442913" cy="92333"/>
            </a:xfrm>
            <a:prstGeom prst="rect">
              <a:avLst/>
            </a:prstGeom>
            <a:noFill/>
          </p:spPr>
          <p:txBody>
            <a:bodyPr wrap="square" lIns="0" tIns="0" rIns="0" bIns="0" rtlCol="0">
              <a:spAutoFit/>
            </a:bodyPr>
            <a:lstStyle/>
            <a:p>
              <a:r>
                <a:rPr lang="en-GB" sz="600" dirty="0"/>
                <a:t>FOLD HERE</a:t>
              </a:r>
            </a:p>
          </p:txBody>
        </p:sp>
        <p:cxnSp>
          <p:nvCxnSpPr>
            <p:cNvPr id="70" name="Straight Connector 69"/>
            <p:cNvCxnSpPr/>
            <p:nvPr userDrawn="1"/>
          </p:nvCxnSpPr>
          <p:spPr>
            <a:xfrm flipV="1">
              <a:off x="3573781" y="10823833"/>
              <a:ext cx="0" cy="2921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userDrawn="1"/>
        </p:nvGrpSpPr>
        <p:grpSpPr>
          <a:xfrm>
            <a:off x="16089671" y="360363"/>
            <a:ext cx="161925" cy="1826406"/>
            <a:chOff x="1079175" y="360363"/>
            <a:chExt cx="161925" cy="1826406"/>
          </a:xfrm>
        </p:grpSpPr>
        <p:sp>
          <p:nvSpPr>
            <p:cNvPr id="85"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6"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87"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88" name="Group 87"/>
          <p:cNvGrpSpPr/>
          <p:nvPr userDrawn="1"/>
        </p:nvGrpSpPr>
        <p:grpSpPr>
          <a:xfrm>
            <a:off x="16089671" y="6751001"/>
            <a:ext cx="161925" cy="3581362"/>
            <a:chOff x="1079175" y="6751001"/>
            <a:chExt cx="161925" cy="3581362"/>
          </a:xfrm>
        </p:grpSpPr>
        <p:sp>
          <p:nvSpPr>
            <p:cNvPr id="89"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0"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1"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2"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93"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grpSp>
        <p:nvGrpSpPr>
          <p:cNvPr id="104" name="Group 103"/>
          <p:cNvGrpSpPr/>
          <p:nvPr userDrawn="1"/>
        </p:nvGrpSpPr>
        <p:grpSpPr>
          <a:xfrm>
            <a:off x="8887601" y="6751001"/>
            <a:ext cx="161925" cy="3581362"/>
            <a:chOff x="1079175" y="6751001"/>
            <a:chExt cx="161925" cy="3581362"/>
          </a:xfrm>
        </p:grpSpPr>
        <p:sp>
          <p:nvSpPr>
            <p:cNvPr id="105" name="Freeform 5"/>
            <p:cNvSpPr>
              <a:spLocks/>
            </p:cNvSpPr>
            <p:nvPr userDrawn="1"/>
          </p:nvSpPr>
          <p:spPr bwMode="auto">
            <a:xfrm rot="10800000">
              <a:off x="1079175" y="9435425"/>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6" name="Freeform 5"/>
            <p:cNvSpPr>
              <a:spLocks/>
            </p:cNvSpPr>
            <p:nvPr userDrawn="1"/>
          </p:nvSpPr>
          <p:spPr bwMode="auto">
            <a:xfrm rot="10800000">
              <a:off x="1079175" y="875665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7" name="Freeform 5"/>
            <p:cNvSpPr>
              <a:spLocks/>
            </p:cNvSpPr>
            <p:nvPr userDrawn="1"/>
          </p:nvSpPr>
          <p:spPr bwMode="auto">
            <a:xfrm rot="10800000">
              <a:off x="1079175" y="8084577"/>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8" name="Freeform 5"/>
            <p:cNvSpPr>
              <a:spLocks/>
            </p:cNvSpPr>
            <p:nvPr userDrawn="1"/>
          </p:nvSpPr>
          <p:spPr bwMode="auto">
            <a:xfrm rot="10800000">
              <a:off x="1079175" y="7405809"/>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109" name="Freeform 5"/>
            <p:cNvSpPr>
              <a:spLocks/>
            </p:cNvSpPr>
            <p:nvPr userDrawn="1"/>
          </p:nvSpPr>
          <p:spPr bwMode="auto">
            <a:xfrm rot="10800000">
              <a:off x="1079175" y="675100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cxnSp>
        <p:nvCxnSpPr>
          <p:cNvPr id="113" name="Straight Connector 112"/>
          <p:cNvCxnSpPr/>
          <p:nvPr userDrawn="1"/>
        </p:nvCxnSpPr>
        <p:spPr bwMode="auto">
          <a:xfrm>
            <a:off x="539751" y="609598"/>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sp>
        <p:nvSpPr>
          <p:cNvPr id="114" name="TextBox 113"/>
          <p:cNvSpPr txBox="1"/>
          <p:nvPr userDrawn="1"/>
        </p:nvSpPr>
        <p:spPr>
          <a:xfrm>
            <a:off x="539752" y="458790"/>
            <a:ext cx="5045073" cy="107722"/>
          </a:xfrm>
          <a:prstGeom prst="rect">
            <a:avLst/>
          </a:prstGeom>
          <a:noFill/>
        </p:spPr>
        <p:txBody>
          <a:bodyPr wrap="square" lIns="0" tIns="0" rIns="0" bIns="0" rtlCol="0">
            <a:spAutoFit/>
          </a:bodyPr>
          <a:lstStyle/>
          <a:p>
            <a:pPr algn="l"/>
            <a:r>
              <a:rPr lang="en-GB" sz="700" b="1" dirty="0">
                <a:solidFill>
                  <a:schemeClr val="tx2"/>
                </a:solidFill>
              </a:rPr>
              <a:t>HEADER  </a:t>
            </a:r>
            <a:r>
              <a:rPr lang="en-GB" sz="700" b="0" dirty="0">
                <a:solidFill>
                  <a:schemeClr val="tx1"/>
                </a:solidFill>
              </a:rPr>
              <a:t>|  [ ]</a:t>
            </a:r>
          </a:p>
        </p:txBody>
      </p:sp>
      <p:cxnSp>
        <p:nvCxnSpPr>
          <p:cNvPr id="115" name="Straight Connector 114"/>
          <p:cNvCxnSpPr/>
          <p:nvPr userDrawn="1"/>
        </p:nvCxnSpPr>
        <p:spPr bwMode="auto">
          <a:xfrm>
            <a:off x="539751" y="10153400"/>
            <a:ext cx="6479675" cy="0"/>
          </a:xfrm>
          <a:prstGeom prst="line">
            <a:avLst/>
          </a:prstGeom>
          <a:solidFill>
            <a:schemeClr val="accent1"/>
          </a:solidFill>
          <a:ln w="6350" cap="flat" cmpd="sng" algn="ctr">
            <a:solidFill>
              <a:schemeClr val="tx1"/>
            </a:solidFill>
            <a:prstDash val="solid"/>
            <a:round/>
            <a:headEnd type="none" w="med" len="med"/>
            <a:tailEnd type="none" w="lg" len="med"/>
          </a:ln>
          <a:effectLst/>
        </p:spPr>
      </p:cxnSp>
      <p:grpSp>
        <p:nvGrpSpPr>
          <p:cNvPr id="47" name="Group 46"/>
          <p:cNvGrpSpPr/>
          <p:nvPr userDrawn="1"/>
        </p:nvGrpSpPr>
        <p:grpSpPr>
          <a:xfrm>
            <a:off x="8887601" y="360363"/>
            <a:ext cx="161925" cy="1826406"/>
            <a:chOff x="1079175" y="360363"/>
            <a:chExt cx="161925" cy="1826406"/>
          </a:xfrm>
        </p:grpSpPr>
        <p:sp>
          <p:nvSpPr>
            <p:cNvPr id="48" name="Freeform 5"/>
            <p:cNvSpPr>
              <a:spLocks/>
            </p:cNvSpPr>
            <p:nvPr userDrawn="1"/>
          </p:nvSpPr>
          <p:spPr bwMode="auto">
            <a:xfrm>
              <a:off x="1079175" y="360363"/>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49" name="Freeform 5"/>
            <p:cNvSpPr>
              <a:spLocks/>
            </p:cNvSpPr>
            <p:nvPr userDrawn="1"/>
          </p:nvSpPr>
          <p:spPr bwMode="auto">
            <a:xfrm>
              <a:off x="1079175" y="1074738"/>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sp>
          <p:nvSpPr>
            <p:cNvPr id="50" name="Freeform 5"/>
            <p:cNvSpPr>
              <a:spLocks/>
            </p:cNvSpPr>
            <p:nvPr userDrawn="1"/>
          </p:nvSpPr>
          <p:spPr bwMode="auto">
            <a:xfrm>
              <a:off x="1079175" y="1289831"/>
              <a:ext cx="161925" cy="896938"/>
            </a:xfrm>
            <a:custGeom>
              <a:avLst/>
              <a:gdLst>
                <a:gd name="T0" fmla="*/ 102 w 102"/>
                <a:gd name="T1" fmla="*/ 493 h 565"/>
                <a:gd name="T2" fmla="*/ 102 w 102"/>
                <a:gd name="T3" fmla="*/ 0 h 565"/>
                <a:gd name="T4" fmla="*/ 0 w 102"/>
                <a:gd name="T5" fmla="*/ 0 h 565"/>
                <a:gd name="T6" fmla="*/ 0 w 102"/>
                <a:gd name="T7" fmla="*/ 565 h 565"/>
                <a:gd name="T8" fmla="*/ 102 w 102"/>
                <a:gd name="T9" fmla="*/ 493 h 565"/>
              </a:gdLst>
              <a:ahLst/>
              <a:cxnLst>
                <a:cxn ang="0">
                  <a:pos x="T0" y="T1"/>
                </a:cxn>
                <a:cxn ang="0">
                  <a:pos x="T2" y="T3"/>
                </a:cxn>
                <a:cxn ang="0">
                  <a:pos x="T4" y="T5"/>
                </a:cxn>
                <a:cxn ang="0">
                  <a:pos x="T6" y="T7"/>
                </a:cxn>
                <a:cxn ang="0">
                  <a:pos x="T8" y="T9"/>
                </a:cxn>
              </a:cxnLst>
              <a:rect l="0" t="0" r="r" b="b"/>
              <a:pathLst>
                <a:path w="102" h="565">
                  <a:moveTo>
                    <a:pt x="102" y="493"/>
                  </a:moveTo>
                  <a:lnTo>
                    <a:pt x="102" y="0"/>
                  </a:lnTo>
                  <a:lnTo>
                    <a:pt x="0" y="0"/>
                  </a:lnTo>
                  <a:lnTo>
                    <a:pt x="0" y="565"/>
                  </a:lnTo>
                  <a:lnTo>
                    <a:pt x="102" y="493"/>
                  </a:lnTo>
                  <a:close/>
                </a:path>
              </a:pathLst>
            </a:custGeom>
            <a:solidFill>
              <a:srgbClr val="EC1C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3801" dirty="0"/>
            </a:p>
          </p:txBody>
        </p:sp>
      </p:grpSp>
      <p:sp>
        <p:nvSpPr>
          <p:cNvPr id="57" name="TextBox 56">
            <a:extLst>
              <a:ext uri="{FF2B5EF4-FFF2-40B4-BE49-F238E27FC236}">
                <a16:creationId xmlns:a16="http://schemas.microsoft.com/office/drawing/2014/main" id="{DAF38D5D-FAED-4F32-8A7A-73435555AFB0}"/>
              </a:ext>
            </a:extLst>
          </p:cNvPr>
          <p:cNvSpPr txBox="1"/>
          <p:nvPr userDrawn="1"/>
        </p:nvSpPr>
        <p:spPr>
          <a:xfrm>
            <a:off x="8634544" y="2498060"/>
            <a:ext cx="1903413" cy="138499"/>
          </a:xfrm>
          <a:prstGeom prst="rect">
            <a:avLst/>
          </a:prstGeom>
          <a:noFill/>
        </p:spPr>
        <p:txBody>
          <a:bodyPr wrap="square" lIns="0" tIns="0" rIns="0" bIns="0" rtlCol="0">
            <a:spAutoFit/>
          </a:bodyPr>
          <a:lstStyle/>
          <a:p>
            <a:r>
              <a:rPr lang="en-GB" sz="900" b="0" dirty="0">
                <a:solidFill>
                  <a:schemeClr val="bg1"/>
                </a:solidFill>
              </a:rPr>
              <a:t>FOR MORE INFORMATION:</a:t>
            </a:r>
          </a:p>
        </p:txBody>
      </p:sp>
      <p:sp>
        <p:nvSpPr>
          <p:cNvPr id="129" name="Subtitle 2">
            <a:extLst>
              <a:ext uri="{FF2B5EF4-FFF2-40B4-BE49-F238E27FC236}">
                <a16:creationId xmlns:a16="http://schemas.microsoft.com/office/drawing/2014/main" id="{1C5E3986-FE84-4F85-AA8A-D92743800421}"/>
              </a:ext>
            </a:extLst>
          </p:cNvPr>
          <p:cNvSpPr>
            <a:spLocks noGrp="1"/>
          </p:cNvSpPr>
          <p:nvPr>
            <p:ph type="subTitle" idx="1"/>
          </p:nvPr>
        </p:nvSpPr>
        <p:spPr>
          <a:xfrm>
            <a:off x="15836899" y="3221017"/>
            <a:ext cx="5840686" cy="200799"/>
          </a:xfrm>
          <a:prstGeom prst="rect">
            <a:avLst/>
          </a:prstGeom>
        </p:spPr>
        <p:txBody>
          <a:bodyPr lIns="0" tIns="0" rIns="0" bIns="0"/>
          <a:lstStyle>
            <a:lvl1pPr>
              <a:defRPr lang="en-GB" sz="1400" b="0" kern="1200" cap="all" baseline="0" dirty="0">
                <a:solidFill>
                  <a:schemeClr val="bg1"/>
                </a:solidFill>
                <a:latin typeface="+mn-lt"/>
                <a:ea typeface="+mn-ea"/>
                <a:cs typeface="+mn-cs"/>
              </a:defRPr>
            </a:lvl1pPr>
          </a:lstStyle>
          <a:p>
            <a:pPr marL="0" lvl="0" indent="0" algn="l" defTabSz="1906640" rtl="0" eaLnBrk="1" latinLnBrk="0" hangingPunct="1">
              <a:lnSpc>
                <a:spcPct val="100000"/>
              </a:lnSpc>
              <a:spcBef>
                <a:spcPts val="0"/>
              </a:spcBef>
              <a:spcAft>
                <a:spcPts val="600"/>
              </a:spcAft>
              <a:buFont typeface="Arial" pitchFamily="34" charset="0"/>
              <a:buNone/>
            </a:pPr>
            <a:r>
              <a:rPr lang="en-US"/>
              <a:t>Click to edit Master subtitle style</a:t>
            </a:r>
            <a:endParaRPr lang="en-GB" dirty="0"/>
          </a:p>
        </p:txBody>
      </p:sp>
      <p:sp>
        <p:nvSpPr>
          <p:cNvPr id="130" name="Title 1">
            <a:extLst>
              <a:ext uri="{FF2B5EF4-FFF2-40B4-BE49-F238E27FC236}">
                <a16:creationId xmlns:a16="http://schemas.microsoft.com/office/drawing/2014/main" id="{48DF4C68-2922-4437-9ABF-417D6E9E92A1}"/>
              </a:ext>
            </a:extLst>
          </p:cNvPr>
          <p:cNvSpPr>
            <a:spLocks noGrp="1"/>
          </p:cNvSpPr>
          <p:nvPr>
            <p:ph type="ctrTitle" hasCustomPrompt="1"/>
          </p:nvPr>
        </p:nvSpPr>
        <p:spPr>
          <a:xfrm>
            <a:off x="15836899" y="2782331"/>
            <a:ext cx="5840686" cy="308137"/>
          </a:xfrm>
          <a:prstGeom prst="rect">
            <a:avLst/>
          </a:prstGeom>
        </p:spPr>
        <p:txBody>
          <a:bodyPr lIns="0" tIns="0" rIns="0" bIns="0"/>
          <a:lstStyle>
            <a:lvl1pPr>
              <a:defRPr lang="en-GB" sz="2600" b="1" kern="1200" cap="all" baseline="0" dirty="0">
                <a:solidFill>
                  <a:schemeClr val="bg1"/>
                </a:solidFill>
                <a:latin typeface="+mj-lt"/>
                <a:ea typeface="+mj-ea"/>
                <a:cs typeface="+mj-cs"/>
              </a:defRPr>
            </a:lvl1pPr>
          </a:lstStyle>
          <a:p>
            <a:r>
              <a:rPr lang="en-GB" dirty="0"/>
              <a:t>Click to edit master title</a:t>
            </a:r>
          </a:p>
        </p:txBody>
      </p:sp>
      <p:sp>
        <p:nvSpPr>
          <p:cNvPr id="131" name="Text Placeholder 11">
            <a:extLst>
              <a:ext uri="{FF2B5EF4-FFF2-40B4-BE49-F238E27FC236}">
                <a16:creationId xmlns:a16="http://schemas.microsoft.com/office/drawing/2014/main" id="{24FD71F1-2713-4369-9B79-80D23AC4FE82}"/>
              </a:ext>
            </a:extLst>
          </p:cNvPr>
          <p:cNvSpPr>
            <a:spLocks noGrp="1"/>
          </p:cNvSpPr>
          <p:nvPr>
            <p:ph type="body" sz="quarter" idx="11"/>
          </p:nvPr>
        </p:nvSpPr>
        <p:spPr>
          <a:xfrm>
            <a:off x="8641194" y="2892048"/>
            <a:ext cx="1896763" cy="198418"/>
          </a:xfrm>
          <a:prstGeom prst="rect">
            <a:avLst/>
          </a:prstGeom>
        </p:spPr>
        <p:txBody>
          <a:bodyPr lIns="0" tIns="0" rIns="0" bIns="0"/>
          <a:lstStyle>
            <a:lvl1pPr>
              <a:defRPr cap="none" baseline="0">
                <a:solidFill>
                  <a:schemeClr val="bg1"/>
                </a:solidFill>
              </a:defRPr>
            </a:lvl1pPr>
          </a:lstStyle>
          <a:p>
            <a:pPr lvl="0"/>
            <a:r>
              <a:rPr lang="en-US"/>
              <a:t>Click to edit Master text styles</a:t>
            </a:r>
          </a:p>
        </p:txBody>
      </p:sp>
      <p:sp>
        <p:nvSpPr>
          <p:cNvPr id="132" name="Text Placeholder 4">
            <a:extLst>
              <a:ext uri="{FF2B5EF4-FFF2-40B4-BE49-F238E27FC236}">
                <a16:creationId xmlns:a16="http://schemas.microsoft.com/office/drawing/2014/main" id="{3FA41B96-A62C-4D9D-9CA5-85174776592D}"/>
              </a:ext>
            </a:extLst>
          </p:cNvPr>
          <p:cNvSpPr>
            <a:spLocks noGrp="1"/>
          </p:cNvSpPr>
          <p:nvPr>
            <p:ph type="body" sz="quarter" idx="12"/>
          </p:nvPr>
        </p:nvSpPr>
        <p:spPr>
          <a:xfrm>
            <a:off x="539750" y="1566478"/>
            <a:ext cx="6479674" cy="320088"/>
          </a:xfrm>
          <a:prstGeom prst="rect">
            <a:avLst/>
          </a:prstGeom>
        </p:spPr>
        <p:txBody>
          <a:bodyPr wrap="square" lIns="0" tIns="0" rIns="0" bIns="0">
            <a:spAutoFit/>
          </a:bodyPr>
          <a:lstStyle>
            <a:lvl1pPr>
              <a:defRPr lang="en-GB" sz="2600" dirty="0"/>
            </a:lvl1pPr>
          </a:lstStyle>
          <a:p>
            <a:pPr lvl="0">
              <a:lnSpc>
                <a:spcPct val="80000"/>
              </a:lnSpc>
            </a:pPr>
            <a:r>
              <a:rPr lang="en-US"/>
              <a:t>Click to edit Master text styles</a:t>
            </a:r>
          </a:p>
        </p:txBody>
      </p:sp>
      <p:sp>
        <p:nvSpPr>
          <p:cNvPr id="133" name="Text Placeholder 5">
            <a:extLst>
              <a:ext uri="{FF2B5EF4-FFF2-40B4-BE49-F238E27FC236}">
                <a16:creationId xmlns:a16="http://schemas.microsoft.com/office/drawing/2014/main" id="{1F709BC2-BFAD-45EA-933D-3401C0273DFA}"/>
              </a:ext>
            </a:extLst>
          </p:cNvPr>
          <p:cNvSpPr>
            <a:spLocks noGrp="1"/>
          </p:cNvSpPr>
          <p:nvPr>
            <p:ph type="body" sz="quarter" idx="13"/>
          </p:nvPr>
        </p:nvSpPr>
        <p:spPr>
          <a:xfrm>
            <a:off x="536400" y="2892048"/>
            <a:ext cx="3087301"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4" name="Text Placeholder 3">
            <a:extLst>
              <a:ext uri="{FF2B5EF4-FFF2-40B4-BE49-F238E27FC236}">
                <a16:creationId xmlns:a16="http://schemas.microsoft.com/office/drawing/2014/main" id="{531D0E34-C8C2-4CEF-9E5A-B0940B293F05}"/>
              </a:ext>
            </a:extLst>
          </p:cNvPr>
          <p:cNvSpPr>
            <a:spLocks noGrp="1"/>
          </p:cNvSpPr>
          <p:nvPr>
            <p:ph type="body" sz="quarter" idx="10"/>
          </p:nvPr>
        </p:nvSpPr>
        <p:spPr>
          <a:xfrm>
            <a:off x="10904472" y="2522137"/>
            <a:ext cx="3173479" cy="138499"/>
          </a:xfrm>
          <a:prstGeom prst="rect">
            <a:avLst/>
          </a:prstGeom>
        </p:spPr>
        <p:txBody>
          <a:bodyPr lIns="0" tIns="0" rIns="0" bIns="0"/>
          <a:lstStyle>
            <a:lvl1pPr>
              <a:defRPr b="0" cap="none" baseline="0">
                <a:solidFill>
                  <a:schemeClr val="bg1"/>
                </a:solidFill>
              </a:defRPr>
            </a:lvl1pPr>
          </a:lstStyle>
          <a:p>
            <a:pPr lvl="0"/>
            <a:r>
              <a:rPr lang="en-US" sz="900" b="1"/>
              <a:t>Click to edit Master text styles</a:t>
            </a:r>
          </a:p>
        </p:txBody>
      </p:sp>
      <p:sp>
        <p:nvSpPr>
          <p:cNvPr id="135" name="Text Placeholder 4">
            <a:extLst>
              <a:ext uri="{FF2B5EF4-FFF2-40B4-BE49-F238E27FC236}">
                <a16:creationId xmlns:a16="http://schemas.microsoft.com/office/drawing/2014/main" id="{8ECA75A0-50C8-4664-911D-EC3954D0B272}"/>
              </a:ext>
            </a:extLst>
          </p:cNvPr>
          <p:cNvSpPr>
            <a:spLocks noGrp="1"/>
          </p:cNvSpPr>
          <p:nvPr>
            <p:ph type="body" sz="quarter" idx="14"/>
          </p:nvPr>
        </p:nvSpPr>
        <p:spPr>
          <a:xfrm>
            <a:off x="539750" y="1921958"/>
            <a:ext cx="6479674" cy="207662"/>
          </a:xfrm>
          <a:prstGeom prst="rect">
            <a:avLst/>
          </a:prstGeom>
        </p:spPr>
        <p:txBody>
          <a:bodyPr lIns="0" tIns="0" rIns="0" bIns="0"/>
          <a:lstStyle>
            <a:lvl1pPr>
              <a:defRPr lang="en-GB" sz="1600" b="0" kern="1200" cap="all" baseline="0" dirty="0">
                <a:solidFill>
                  <a:schemeClr val="tx1"/>
                </a:solidFill>
                <a:latin typeface="+mn-lt"/>
                <a:ea typeface="+mn-ea"/>
                <a:cs typeface="+mn-cs"/>
              </a:defRPr>
            </a:lvl1pPr>
          </a:lstStyle>
          <a:p>
            <a:pPr lvl="0"/>
            <a:r>
              <a:rPr lang="en-US"/>
              <a:t>Click to edit Master text styles</a:t>
            </a:r>
          </a:p>
        </p:txBody>
      </p:sp>
      <p:sp>
        <p:nvSpPr>
          <p:cNvPr id="136" name="Text Placeholder 5">
            <a:extLst>
              <a:ext uri="{FF2B5EF4-FFF2-40B4-BE49-F238E27FC236}">
                <a16:creationId xmlns:a16="http://schemas.microsoft.com/office/drawing/2014/main" id="{CC722C7F-8876-4C61-979D-936CB9BAFE71}"/>
              </a:ext>
            </a:extLst>
          </p:cNvPr>
          <p:cNvSpPr>
            <a:spLocks noGrp="1"/>
          </p:cNvSpPr>
          <p:nvPr>
            <p:ph type="body" sz="quarter" idx="15"/>
          </p:nvPr>
        </p:nvSpPr>
        <p:spPr>
          <a:xfrm>
            <a:off x="3925890" y="2892048"/>
            <a:ext cx="3093537" cy="6845678"/>
          </a:xfrm>
          <a:prstGeom prst="rect">
            <a:avLst/>
          </a:prstGeom>
        </p:spPr>
        <p:txBody>
          <a:bodyPr lIns="0" tIns="0" rIns="0" bIns="0"/>
          <a:lstStyle>
            <a:lvl1pPr>
              <a:defRPr lang="en-US" sz="900" b="1" kern="1200" cap="none" baseline="0" dirty="0" smtClean="0">
                <a:solidFill>
                  <a:schemeClr val="tx2"/>
                </a:solidFill>
                <a:latin typeface="+mn-lt"/>
                <a:ea typeface="+mn-ea"/>
                <a:cs typeface="+mn-cs"/>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7" name="Subtitle 2">
            <a:extLst>
              <a:ext uri="{FF2B5EF4-FFF2-40B4-BE49-F238E27FC236}">
                <a16:creationId xmlns:a16="http://schemas.microsoft.com/office/drawing/2014/main" id="{645356A1-402D-4468-99EA-2DEB6AD4CED4}"/>
              </a:ext>
            </a:extLst>
          </p:cNvPr>
          <p:cNvSpPr txBox="1">
            <a:spLocks/>
          </p:cNvSpPr>
          <p:nvPr userDrawn="1"/>
        </p:nvSpPr>
        <p:spPr>
          <a:xfrm>
            <a:off x="15836899" y="2522137"/>
            <a:ext cx="5840686" cy="200799"/>
          </a:xfrm>
          <a:prstGeom prst="rect">
            <a:avLst/>
          </a:prstGeom>
        </p:spPr>
        <p:txBody>
          <a:bodyPr lIns="0" tIns="0" rIns="0" bIns="0"/>
          <a:lstStyle>
            <a:lvl1pPr marL="0" indent="0" algn="l" defTabSz="1906563" rtl="0" eaLnBrk="1" latinLnBrk="0" hangingPunct="1">
              <a:lnSpc>
                <a:spcPct val="100000"/>
              </a:lnSpc>
              <a:spcBef>
                <a:spcPts val="0"/>
              </a:spcBef>
              <a:spcAft>
                <a:spcPts val="600"/>
              </a:spcAft>
              <a:buFont typeface="Arial" pitchFamily="34" charset="0"/>
              <a:buNone/>
              <a:defRPr lang="en-GB" sz="1400" b="0" kern="1200" cap="all" baseline="0" dirty="0">
                <a:solidFill>
                  <a:schemeClr val="bg1"/>
                </a:solidFill>
                <a:latin typeface="+mn-lt"/>
                <a:ea typeface="+mn-ea"/>
                <a:cs typeface="+mn-cs"/>
              </a:defRPr>
            </a:lvl1pPr>
            <a:lvl2pPr marL="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75" indent="-180975" algn="l" defTabSz="1906563"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6213" algn="l" defTabSz="1906563"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63" indent="-180975" algn="l" defTabSz="1906563"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00" indent="0" algn="l" defTabSz="1906563"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00" indent="0" algn="l" defTabSz="1906563"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endParaRPr lang="en-GB" sz="1400" dirty="0"/>
          </a:p>
        </p:txBody>
      </p:sp>
      <p:sp>
        <p:nvSpPr>
          <p:cNvPr id="139" name="Text Placeholder 3">
            <a:extLst>
              <a:ext uri="{FF2B5EF4-FFF2-40B4-BE49-F238E27FC236}">
                <a16:creationId xmlns:a16="http://schemas.microsoft.com/office/drawing/2014/main" id="{EB1A7CB2-D81F-4454-BF44-8305253359AE}"/>
              </a:ext>
            </a:extLst>
          </p:cNvPr>
          <p:cNvSpPr>
            <a:spLocks noGrp="1"/>
          </p:cNvSpPr>
          <p:nvPr>
            <p:ph type="body" sz="quarter" idx="16" hasCustomPrompt="1"/>
          </p:nvPr>
        </p:nvSpPr>
        <p:spPr>
          <a:xfrm>
            <a:off x="15836896" y="2496741"/>
            <a:ext cx="5840688" cy="188111"/>
          </a:xfrm>
          <a:prstGeom prst="rect">
            <a:avLst/>
          </a:prstGeom>
        </p:spPr>
        <p:txBody>
          <a:bodyPr lIns="0" tIns="0" rIns="0" bIns="0"/>
          <a:lstStyle>
            <a:lvl1pPr>
              <a:defRPr sz="1400" b="0" cap="all" baseline="0">
                <a:solidFill>
                  <a:schemeClr val="bg1"/>
                </a:solidFill>
              </a:defRPr>
            </a:lvl1pPr>
          </a:lstStyle>
          <a:p>
            <a:r>
              <a:rPr lang="en-GB" sz="900" b="1" dirty="0"/>
              <a:t>SECTOR</a:t>
            </a:r>
          </a:p>
        </p:txBody>
      </p:sp>
      <p:pic>
        <p:nvPicPr>
          <p:cNvPr id="52" name="Picture 2" descr="G:\Office97\_GRAPHICS\hb@BDO\Library\09_Logos\BDO logo white.png">
            <a:extLst>
              <a:ext uri="{FF2B5EF4-FFF2-40B4-BE49-F238E27FC236}">
                <a16:creationId xmlns:a16="http://schemas.microsoft.com/office/drawing/2014/main" id="{CD14C0BE-B5A9-47E5-A85B-C6CAE5549AA5}"/>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992363" y="9589487"/>
            <a:ext cx="972001" cy="373385"/>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CD23AC7-45E2-43C7-9FC2-EEAA2548B072}"/>
              </a:ext>
            </a:extLst>
          </p:cNvPr>
          <p:cNvSpPr txBox="1"/>
          <p:nvPr userDrawn="1"/>
        </p:nvSpPr>
        <p:spPr>
          <a:xfrm>
            <a:off x="-2391112" y="2"/>
            <a:ext cx="1953369" cy="3144451"/>
          </a:xfrm>
          <a:prstGeom prst="rect">
            <a:avLst/>
          </a:prstGeom>
          <a:noFill/>
        </p:spPr>
        <p:txBody>
          <a:bodyPr wrap="square" lIns="0" tIns="0" rIns="0" bIns="0" rtlCol="0">
            <a:spAutoFit/>
          </a:bodyPr>
          <a:lstStyle/>
          <a:p>
            <a:pPr>
              <a:spcAft>
                <a:spcPts val="1001"/>
              </a:spcAft>
            </a:pPr>
            <a:r>
              <a:rPr lang="en-GB" sz="900" dirty="0">
                <a:solidFill>
                  <a:schemeClr val="tx2"/>
                </a:solidFill>
              </a:rPr>
              <a:t>PLEASE NOTE:</a:t>
            </a:r>
          </a:p>
          <a:p>
            <a:pPr>
              <a:spcAft>
                <a:spcPts val="1001"/>
              </a:spcAft>
            </a:pPr>
            <a:r>
              <a:rPr lang="en-GB" sz="900" dirty="0"/>
              <a:t>Other master page colours and images are available.</a:t>
            </a:r>
          </a:p>
          <a:p>
            <a:pPr>
              <a:spcAft>
                <a:spcPts val="1001"/>
              </a:spcAft>
            </a:pPr>
            <a:r>
              <a:rPr lang="en-GB" sz="900" dirty="0"/>
              <a:t>Select the ‘Home’ menu and click ‘Layout’ to see the full range of master slides available for covers and alternative body page layouts. </a:t>
            </a:r>
          </a:p>
          <a:p>
            <a:pPr>
              <a:spcAft>
                <a:spcPts val="1001"/>
              </a:spcAft>
            </a:pPr>
            <a:r>
              <a:rPr lang="en-GB" sz="900" dirty="0"/>
              <a:t>To select a new cover image slide select ‘file’ and click ‘new’. Open the ‘Cover Image Options’ Folder and open the corresponding Cover Image Option template (please ensure you open the same size PPT template you are currently working in) and follow the instructions to update. </a:t>
            </a:r>
          </a:p>
          <a:p>
            <a:pPr>
              <a:spcAft>
                <a:spcPts val="1001"/>
              </a:spcAft>
            </a:pPr>
            <a:r>
              <a:rPr lang="en-GB" sz="900" dirty="0"/>
              <a:t>A selection of images are also available on insite: </a:t>
            </a:r>
            <a:r>
              <a:rPr lang="en-GB" sz="900" b="0" i="1" u="sng" dirty="0">
                <a:solidFill>
                  <a:srgbClr val="FF0000"/>
                </a:solidFill>
                <a:hlinkClick r:id="rId3"/>
              </a:rPr>
              <a:t>http://insite.bdo.co.uk/sites/Brand/image-library/Pages/default.aspx</a:t>
            </a:r>
            <a:endParaRPr lang="en-GB" sz="900" b="0" i="1" u="sng" dirty="0">
              <a:solidFill>
                <a:srgbClr val="FF0000"/>
              </a:solidFill>
            </a:endParaRPr>
          </a:p>
        </p:txBody>
      </p:sp>
      <p:sp>
        <p:nvSpPr>
          <p:cNvPr id="51" name="TextBox 50"/>
          <p:cNvSpPr txBox="1"/>
          <p:nvPr userDrawn="1"/>
        </p:nvSpPr>
        <p:spPr>
          <a:xfrm>
            <a:off x="18617463" y="9718129"/>
            <a:ext cx="2374900" cy="246221"/>
          </a:xfrm>
          <a:prstGeom prst="rect">
            <a:avLst/>
          </a:prstGeom>
          <a:noFill/>
        </p:spPr>
        <p:txBody>
          <a:bodyPr wrap="square" lIns="0" tIns="0" rIns="0" bIns="0" rtlCol="0">
            <a:spAutoFit/>
          </a:bodyPr>
          <a:lstStyle/>
          <a:p>
            <a:r>
              <a:rPr lang="en-US" sz="1600" dirty="0">
                <a:solidFill>
                  <a:schemeClr val="bg1"/>
                </a:solidFill>
              </a:rPr>
              <a:t>Clarity.</a:t>
            </a:r>
            <a:r>
              <a:rPr lang="en-US" sz="1600" baseline="0" dirty="0">
                <a:solidFill>
                  <a:schemeClr val="bg1"/>
                </a:solidFill>
              </a:rPr>
              <a:t> Order. Direction</a:t>
            </a:r>
            <a:endParaRPr lang="en-ZA" sz="1600" dirty="0" err="1">
              <a:solidFill>
                <a:schemeClr val="bg1"/>
              </a:solidFill>
            </a:endParaRPr>
          </a:p>
        </p:txBody>
      </p:sp>
    </p:spTree>
    <p:extLst>
      <p:ext uri="{BB962C8B-B14F-4D97-AF65-F5344CB8AC3E}">
        <p14:creationId xmlns:p14="http://schemas.microsoft.com/office/powerpoint/2010/main" val="3705949194"/>
      </p:ext>
    </p:extLst>
  </p:cSld>
  <p:clrMapOvr>
    <a:masterClrMapping/>
  </p:clrMapOvr>
  <p:extLst mod="1">
    <p:ext uri="{DCECCB84-F9BA-43D5-87BE-67443E8EF086}">
      <p15:sldGuideLst xmlns:p15="http://schemas.microsoft.com/office/powerpoint/2012/main">
        <p15:guide id="1" orient="horz" pos="3368" userDrawn="1">
          <p15:clr>
            <a:srgbClr val="FBAE40"/>
          </p15:clr>
        </p15:guide>
        <p15:guide id="2" pos="7145"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678" r:id="rId13"/>
  </p:sldLayoutIdLst>
  <p:hf sldNum="0" hdr="0" ftr="0" dt="0"/>
  <p:txStyles>
    <p:titleStyle>
      <a:lvl1pPr algn="l" defTabSz="1906640" rtl="0" eaLnBrk="1" latinLnBrk="0" hangingPunct="1">
        <a:lnSpc>
          <a:spcPct val="80000"/>
        </a:lnSpc>
        <a:spcBef>
          <a:spcPct val="0"/>
        </a:spcBef>
        <a:buNone/>
        <a:defRPr sz="5800" b="1" kern="1200" cap="all" baseline="0">
          <a:solidFill>
            <a:schemeClr val="tx2"/>
          </a:solidFill>
          <a:latin typeface="+mj-lt"/>
          <a:ea typeface="+mj-ea"/>
          <a:cs typeface="+mj-cs"/>
        </a:defRPr>
      </a:lvl1pPr>
    </p:titleStyle>
    <p:bodyStyle>
      <a:lvl1pPr marL="0" indent="0" algn="l" defTabSz="1906640" rtl="0" eaLnBrk="1" latinLnBrk="0" hangingPunct="1">
        <a:lnSpc>
          <a:spcPct val="100000"/>
        </a:lnSpc>
        <a:spcBef>
          <a:spcPts val="0"/>
        </a:spcBef>
        <a:spcAft>
          <a:spcPts val="600"/>
        </a:spcAft>
        <a:buFont typeface="Arial" pitchFamily="34" charset="0"/>
        <a:buNone/>
        <a:defRPr sz="900" b="1" kern="1200" cap="all" baseline="0">
          <a:solidFill>
            <a:schemeClr val="tx2"/>
          </a:solidFill>
          <a:latin typeface="+mn-lt"/>
          <a:ea typeface="+mn-ea"/>
          <a:cs typeface="+mn-cs"/>
        </a:defRPr>
      </a:lvl1pPr>
      <a:lvl2pPr marL="0"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82" indent="-180982" algn="l" defTabSz="1906640"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202" indent="-176219" algn="l" defTabSz="1906640"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84" indent="-180982" algn="l" defTabSz="1906640"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21" indent="0" algn="l" defTabSz="1906640"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p:bodyStyle>
    <p:otherStyle>
      <a:defPPr>
        <a:defRPr lang="en-US"/>
      </a:defPPr>
      <a:lvl1pPr marL="0" algn="l" defTabSz="1906640" rtl="0" eaLnBrk="1" latinLnBrk="0" hangingPunct="1">
        <a:defRPr sz="3801" kern="1200">
          <a:solidFill>
            <a:schemeClr val="tx1"/>
          </a:solidFill>
          <a:latin typeface="+mn-lt"/>
          <a:ea typeface="+mn-ea"/>
          <a:cs typeface="+mn-cs"/>
        </a:defRPr>
      </a:lvl1pPr>
      <a:lvl2pPr marL="953318" algn="l" defTabSz="1906640" rtl="0" eaLnBrk="1" latinLnBrk="0" hangingPunct="1">
        <a:defRPr sz="3801" kern="1200">
          <a:solidFill>
            <a:schemeClr val="tx1"/>
          </a:solidFill>
          <a:latin typeface="+mn-lt"/>
          <a:ea typeface="+mn-ea"/>
          <a:cs typeface="+mn-cs"/>
        </a:defRPr>
      </a:lvl2pPr>
      <a:lvl3pPr marL="1906640" algn="l" defTabSz="1906640" rtl="0" eaLnBrk="1" latinLnBrk="0" hangingPunct="1">
        <a:defRPr sz="3801" kern="1200">
          <a:solidFill>
            <a:schemeClr val="tx1"/>
          </a:solidFill>
          <a:latin typeface="+mn-lt"/>
          <a:ea typeface="+mn-ea"/>
          <a:cs typeface="+mn-cs"/>
        </a:defRPr>
      </a:lvl3pPr>
      <a:lvl4pPr marL="2859959" algn="l" defTabSz="1906640" rtl="0" eaLnBrk="1" latinLnBrk="0" hangingPunct="1">
        <a:defRPr sz="3801" kern="1200">
          <a:solidFill>
            <a:schemeClr val="tx1"/>
          </a:solidFill>
          <a:latin typeface="+mn-lt"/>
          <a:ea typeface="+mn-ea"/>
          <a:cs typeface="+mn-cs"/>
        </a:defRPr>
      </a:lvl4pPr>
      <a:lvl5pPr marL="3813276" algn="l" defTabSz="1906640" rtl="0" eaLnBrk="1" latinLnBrk="0" hangingPunct="1">
        <a:defRPr sz="3801" kern="1200">
          <a:solidFill>
            <a:schemeClr val="tx1"/>
          </a:solidFill>
          <a:latin typeface="+mn-lt"/>
          <a:ea typeface="+mn-ea"/>
          <a:cs typeface="+mn-cs"/>
        </a:defRPr>
      </a:lvl5pPr>
      <a:lvl6pPr marL="4766596" algn="l" defTabSz="1906640" rtl="0" eaLnBrk="1" latinLnBrk="0" hangingPunct="1">
        <a:defRPr sz="3801" kern="1200">
          <a:solidFill>
            <a:schemeClr val="tx1"/>
          </a:solidFill>
          <a:latin typeface="+mn-lt"/>
          <a:ea typeface="+mn-ea"/>
          <a:cs typeface="+mn-cs"/>
        </a:defRPr>
      </a:lvl6pPr>
      <a:lvl7pPr marL="5719915" algn="l" defTabSz="1906640" rtl="0" eaLnBrk="1" latinLnBrk="0" hangingPunct="1">
        <a:defRPr sz="3801" kern="1200">
          <a:solidFill>
            <a:schemeClr val="tx1"/>
          </a:solidFill>
          <a:latin typeface="+mn-lt"/>
          <a:ea typeface="+mn-ea"/>
          <a:cs typeface="+mn-cs"/>
        </a:defRPr>
      </a:lvl7pPr>
      <a:lvl8pPr marL="6673235" algn="l" defTabSz="1906640" rtl="0" eaLnBrk="1" latinLnBrk="0" hangingPunct="1">
        <a:defRPr sz="3801" kern="1200">
          <a:solidFill>
            <a:schemeClr val="tx1"/>
          </a:solidFill>
          <a:latin typeface="+mn-lt"/>
          <a:ea typeface="+mn-ea"/>
          <a:cs typeface="+mn-cs"/>
        </a:defRPr>
      </a:lvl8pPr>
      <a:lvl9pPr marL="7626555" algn="l" defTabSz="1906640" rtl="0" eaLnBrk="1" latinLnBrk="0" hangingPunct="1">
        <a:defRPr sz="3801"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58925" y="569913"/>
            <a:ext cx="19564350" cy="20669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558925" y="2846388"/>
            <a:ext cx="19564350" cy="67849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558925" y="9910763"/>
            <a:ext cx="5103813" cy="569912"/>
          </a:xfrm>
          <a:prstGeom prst="rect">
            <a:avLst/>
          </a:prstGeom>
        </p:spPr>
        <p:txBody>
          <a:bodyPr vert="horz" lIns="91440" tIns="45720" rIns="91440" bIns="45720" rtlCol="0" anchor="ctr"/>
          <a:lstStyle>
            <a:lvl1pPr algn="l">
              <a:defRPr sz="1200">
                <a:solidFill>
                  <a:schemeClr val="tx1">
                    <a:tint val="75000"/>
                  </a:schemeClr>
                </a:solidFill>
              </a:defRPr>
            </a:lvl1pPr>
          </a:lstStyle>
          <a:p>
            <a:fld id="{951FC685-BC8D-430E-AC19-0CD1866C742B}" type="datetimeFigureOut">
              <a:rPr lang="en-GB" smtClean="0"/>
              <a:t>05/05/2020</a:t>
            </a:fld>
            <a:endParaRPr lang="en-GB"/>
          </a:p>
        </p:txBody>
      </p:sp>
      <p:sp>
        <p:nvSpPr>
          <p:cNvPr id="5" name="Footer Placeholder 4"/>
          <p:cNvSpPr>
            <a:spLocks noGrp="1"/>
          </p:cNvSpPr>
          <p:nvPr>
            <p:ph type="ftr" sz="quarter" idx="3"/>
          </p:nvPr>
        </p:nvSpPr>
        <p:spPr>
          <a:xfrm>
            <a:off x="7513638" y="9910763"/>
            <a:ext cx="7654925" cy="5699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6019463" y="9910763"/>
            <a:ext cx="5103812" cy="569912"/>
          </a:xfrm>
          <a:prstGeom prst="rect">
            <a:avLst/>
          </a:prstGeom>
        </p:spPr>
        <p:txBody>
          <a:bodyPr vert="horz" lIns="91440" tIns="45720" rIns="91440" bIns="45720" rtlCol="0" anchor="ctr"/>
          <a:lstStyle>
            <a:lvl1pPr algn="r">
              <a:defRPr sz="1200">
                <a:solidFill>
                  <a:schemeClr val="tx1">
                    <a:tint val="75000"/>
                  </a:schemeClr>
                </a:solidFill>
              </a:defRPr>
            </a:lvl1pPr>
          </a:lstStyle>
          <a:p>
            <a:fld id="{4B5430A1-6511-4748-93B4-C2CE95CDAB84}" type="slidenum">
              <a:rPr lang="en-GB" smtClean="0"/>
              <a:t>‹#›</a:t>
            </a:fld>
            <a:endParaRPr lang="en-GB"/>
          </a:p>
        </p:txBody>
      </p:sp>
    </p:spTree>
    <p:extLst>
      <p:ext uri="{BB962C8B-B14F-4D97-AF65-F5344CB8AC3E}">
        <p14:creationId xmlns:p14="http://schemas.microsoft.com/office/powerpoint/2010/main" val="1437702723"/>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E9FD0-D906-4468-AD62-FEC95C077FB0}"/>
              </a:ext>
            </a:extLst>
          </p:cNvPr>
          <p:cNvSpPr>
            <a:spLocks noGrp="1"/>
          </p:cNvSpPr>
          <p:nvPr>
            <p:ph type="title"/>
          </p:nvPr>
        </p:nvSpPr>
        <p:spPr>
          <a:xfrm>
            <a:off x="15860145" y="2248149"/>
            <a:ext cx="3937148" cy="800219"/>
          </a:xfrm>
        </p:spPr>
        <p:txBody>
          <a:bodyPr/>
          <a:lstStyle/>
          <a:p>
            <a:pPr>
              <a:lnSpc>
                <a:spcPct val="100000"/>
              </a:lnSpc>
            </a:pPr>
            <a:r>
              <a:rPr lang="en-GB" dirty="0"/>
              <a:t>Operational risk in transfer pricing</a:t>
            </a:r>
          </a:p>
        </p:txBody>
      </p:sp>
      <p:sp>
        <p:nvSpPr>
          <p:cNvPr id="22" name="Text Placeholder 36">
            <a:extLst>
              <a:ext uri="{FF2B5EF4-FFF2-40B4-BE49-F238E27FC236}">
                <a16:creationId xmlns:a16="http://schemas.microsoft.com/office/drawing/2014/main" id="{BC469C30-86C9-4981-AC43-91B09929CD39}"/>
              </a:ext>
            </a:extLst>
          </p:cNvPr>
          <p:cNvSpPr txBox="1">
            <a:spLocks/>
          </p:cNvSpPr>
          <p:nvPr/>
        </p:nvSpPr>
        <p:spPr bwMode="gray">
          <a:xfrm>
            <a:off x="1422718" y="2909870"/>
            <a:ext cx="2254216" cy="276999"/>
          </a:xfrm>
          <a:prstGeom prst="rect">
            <a:avLst/>
          </a:prstGeom>
        </p:spPr>
        <p:txBody>
          <a:bodyPr vert="horz" wrap="square" lIns="0" tIns="0" rIns="0" bIns="0" rtlCol="0" anchor="t" anchorCtr="0">
            <a:sp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a:spcAft>
                <a:spcPts val="0"/>
              </a:spcAft>
            </a:pPr>
            <a:r>
              <a:rPr lang="en-US" dirty="0"/>
              <a:t>MARCUS STELLOH</a:t>
            </a:r>
          </a:p>
          <a:p>
            <a:r>
              <a:rPr lang="en-US" dirty="0">
                <a:solidFill>
                  <a:schemeClr val="tx1"/>
                </a:solidFill>
              </a:rPr>
              <a:t>Head of Transfer Pricing</a:t>
            </a:r>
          </a:p>
        </p:txBody>
      </p:sp>
      <p:sp>
        <p:nvSpPr>
          <p:cNvPr id="25" name="Text Placeholder 36">
            <a:extLst>
              <a:ext uri="{FF2B5EF4-FFF2-40B4-BE49-F238E27FC236}">
                <a16:creationId xmlns:a16="http://schemas.microsoft.com/office/drawing/2014/main" id="{11C413B6-099B-4A1B-8A4F-03FFA7EC166A}"/>
              </a:ext>
            </a:extLst>
          </p:cNvPr>
          <p:cNvSpPr txBox="1">
            <a:spLocks/>
          </p:cNvSpPr>
          <p:nvPr/>
        </p:nvSpPr>
        <p:spPr bwMode="gray">
          <a:xfrm>
            <a:off x="4798221" y="2909870"/>
            <a:ext cx="1343441" cy="415498"/>
          </a:xfrm>
          <a:prstGeom prst="rect">
            <a:avLst/>
          </a:prstGeom>
        </p:spPr>
        <p:txBody>
          <a:bodyPr vert="horz" wrap="square" lIns="0" tIns="0" rIns="0" bIns="0" rtlCol="0" anchor="t" anchorCtr="0">
            <a:sp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a:spcAft>
                <a:spcPts val="0"/>
              </a:spcAft>
            </a:pPr>
            <a:r>
              <a:rPr lang="en-US" dirty="0"/>
              <a:t>MARCUS BOTHA</a:t>
            </a:r>
          </a:p>
          <a:p>
            <a:r>
              <a:rPr lang="en-GB" dirty="0">
                <a:solidFill>
                  <a:schemeClr val="tx1"/>
                </a:solidFill>
              </a:rPr>
              <a:t>Head of Corporate Tax Consulting</a:t>
            </a:r>
            <a:endParaRPr lang="en-GB" sz="800" dirty="0"/>
          </a:p>
        </p:txBody>
      </p:sp>
      <p:cxnSp>
        <p:nvCxnSpPr>
          <p:cNvPr id="27" name="Straight Connector 26">
            <a:extLst>
              <a:ext uri="{FF2B5EF4-FFF2-40B4-BE49-F238E27FC236}">
                <a16:creationId xmlns:a16="http://schemas.microsoft.com/office/drawing/2014/main" id="{04B85DB2-C266-4B2B-8806-9C0C73766B12}"/>
              </a:ext>
            </a:extLst>
          </p:cNvPr>
          <p:cNvCxnSpPr>
            <a:cxnSpLocks/>
          </p:cNvCxnSpPr>
          <p:nvPr/>
        </p:nvCxnSpPr>
        <p:spPr>
          <a:xfrm>
            <a:off x="531523" y="3851844"/>
            <a:ext cx="310385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657638E-92E0-4BA2-A84F-1E251FD70CAD}"/>
              </a:ext>
            </a:extLst>
          </p:cNvPr>
          <p:cNvCxnSpPr>
            <a:cxnSpLocks/>
          </p:cNvCxnSpPr>
          <p:nvPr/>
        </p:nvCxnSpPr>
        <p:spPr>
          <a:xfrm>
            <a:off x="3925890" y="3851844"/>
            <a:ext cx="310832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itle 1">
            <a:extLst>
              <a:ext uri="{FF2B5EF4-FFF2-40B4-BE49-F238E27FC236}">
                <a16:creationId xmlns:a16="http://schemas.microsoft.com/office/drawing/2014/main" id="{345052A8-953E-4485-B6D0-EA218991B33F}"/>
              </a:ext>
            </a:extLst>
          </p:cNvPr>
          <p:cNvSpPr txBox="1">
            <a:spLocks/>
          </p:cNvSpPr>
          <p:nvPr/>
        </p:nvSpPr>
        <p:spPr>
          <a:xfrm>
            <a:off x="508753" y="1634749"/>
            <a:ext cx="6479676" cy="320088"/>
          </a:xfrm>
          <a:prstGeom prst="rect">
            <a:avLst/>
          </a:prstGeom>
        </p:spPr>
        <p:txBody>
          <a:bodyPr wrap="square" lIns="0" tIns="0" rIns="0" bIns="0">
            <a:spAutoFit/>
          </a:bodyPr>
          <a:lstStyle>
            <a:lvl1pPr algn="l" defTabSz="1906563"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GB" dirty="0"/>
              <a:t>OUR TEAM</a:t>
            </a:r>
          </a:p>
        </p:txBody>
      </p:sp>
      <p:sp>
        <p:nvSpPr>
          <p:cNvPr id="42" name="Text Placeholder 36">
            <a:extLst>
              <a:ext uri="{FF2B5EF4-FFF2-40B4-BE49-F238E27FC236}">
                <a16:creationId xmlns:a16="http://schemas.microsoft.com/office/drawing/2014/main" id="{50DE92D6-25B4-4E01-A5EC-1200C8D30A08}"/>
              </a:ext>
            </a:extLst>
          </p:cNvPr>
          <p:cNvSpPr txBox="1">
            <a:spLocks/>
          </p:cNvSpPr>
          <p:nvPr/>
        </p:nvSpPr>
        <p:spPr bwMode="gray">
          <a:xfrm>
            <a:off x="4798219" y="3396035"/>
            <a:ext cx="2255277" cy="246221"/>
          </a:xfrm>
          <a:prstGeom prst="rect">
            <a:avLst/>
          </a:prstGeom>
        </p:spPr>
        <p:txBody>
          <a:bodyPr vert="horz" wrap="square" lIns="0" tIns="0" rIns="0" bIns="0" rtlCol="0" anchor="b" anchorCtr="0">
            <a:sp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spcAft>
                <a:spcPts val="0"/>
              </a:spcAft>
            </a:pPr>
            <a:r>
              <a:rPr lang="en-GB" sz="800" dirty="0"/>
              <a:t>T: + 27 (0) 82 822 3434</a:t>
            </a:r>
          </a:p>
          <a:p>
            <a:pPr lvl="1">
              <a:spcAft>
                <a:spcPts val="0"/>
              </a:spcAft>
            </a:pPr>
            <a:r>
              <a:rPr lang="en-GB" sz="800" dirty="0"/>
              <a:t>E: </a:t>
            </a:r>
            <a:r>
              <a:rPr lang="en-GB" sz="800" dirty="0" err="1"/>
              <a:t>mabotha@bdo.co.za</a:t>
            </a:r>
            <a:endParaRPr lang="en-GB" sz="800" dirty="0"/>
          </a:p>
        </p:txBody>
      </p:sp>
      <p:sp>
        <p:nvSpPr>
          <p:cNvPr id="30" name="Text Placeholder 36">
            <a:extLst>
              <a:ext uri="{FF2B5EF4-FFF2-40B4-BE49-F238E27FC236}">
                <a16:creationId xmlns:a16="http://schemas.microsoft.com/office/drawing/2014/main" id="{50DE92D6-25B4-4E01-A5EC-1200C8D30A08}"/>
              </a:ext>
            </a:extLst>
          </p:cNvPr>
          <p:cNvSpPr txBox="1">
            <a:spLocks/>
          </p:cNvSpPr>
          <p:nvPr/>
        </p:nvSpPr>
        <p:spPr bwMode="gray">
          <a:xfrm>
            <a:off x="1428029" y="3447626"/>
            <a:ext cx="2255277" cy="246221"/>
          </a:xfrm>
          <a:prstGeom prst="rect">
            <a:avLst/>
          </a:prstGeom>
        </p:spPr>
        <p:txBody>
          <a:bodyPr vert="horz" wrap="square" lIns="0" tIns="0" rIns="0" bIns="0" rtlCol="0" anchor="b" anchorCtr="0">
            <a:sp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spcAft>
                <a:spcPts val="0"/>
              </a:spcAft>
            </a:pPr>
            <a:r>
              <a:rPr lang="en-GB" sz="800" dirty="0"/>
              <a:t>T: + 27 (0) 76 584 9626</a:t>
            </a:r>
          </a:p>
          <a:p>
            <a:pPr lvl="1">
              <a:spcAft>
                <a:spcPts val="0"/>
              </a:spcAft>
            </a:pPr>
            <a:r>
              <a:rPr lang="en-GB" sz="800" dirty="0"/>
              <a:t>E: </a:t>
            </a:r>
            <a:r>
              <a:rPr lang="en-GB" sz="800" dirty="0" err="1"/>
              <a:t>mstelloh@bdo.co.za</a:t>
            </a:r>
            <a:endParaRPr lang="en-GB" sz="800" dirty="0"/>
          </a:p>
        </p:txBody>
      </p:sp>
      <p:pic>
        <p:nvPicPr>
          <p:cNvPr id="5" name="Picture 4">
            <a:extLst>
              <a:ext uri="{FF2B5EF4-FFF2-40B4-BE49-F238E27FC236}">
                <a16:creationId xmlns:a16="http://schemas.microsoft.com/office/drawing/2014/main" id="{587312DA-4695-AC4F-9F34-B8E414938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14" y="2910151"/>
            <a:ext cx="783696" cy="783696"/>
          </a:xfrm>
          <a:prstGeom prst="rect">
            <a:avLst/>
          </a:prstGeom>
        </p:spPr>
      </p:pic>
      <p:pic>
        <p:nvPicPr>
          <p:cNvPr id="4" name="Picture 3"/>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4239" r="14239"/>
          <a:stretch/>
        </p:blipFill>
        <p:spPr>
          <a:xfrm>
            <a:off x="3935006" y="2909870"/>
            <a:ext cx="783696" cy="783977"/>
          </a:xfrm>
          <a:prstGeom prst="rect">
            <a:avLst/>
          </a:prstGeom>
        </p:spPr>
      </p:pic>
      <p:sp>
        <p:nvSpPr>
          <p:cNvPr id="21" name="Text Placeholder 5">
            <a:extLst>
              <a:ext uri="{FF2B5EF4-FFF2-40B4-BE49-F238E27FC236}">
                <a16:creationId xmlns:a16="http://schemas.microsoft.com/office/drawing/2014/main" id="{76C4B0DB-6069-C64E-AA2C-D24FC4321A43}"/>
              </a:ext>
            </a:extLst>
          </p:cNvPr>
          <p:cNvSpPr txBox="1">
            <a:spLocks/>
          </p:cNvSpPr>
          <p:nvPr/>
        </p:nvSpPr>
        <p:spPr bwMode="gray">
          <a:xfrm>
            <a:off x="10678753" y="2444541"/>
            <a:ext cx="2679510" cy="3647152"/>
          </a:xfrm>
          <a:prstGeom prst="rect">
            <a:avLst/>
          </a:prstGeom>
        </p:spPr>
        <p:txBody>
          <a:bodyPr vert="horz" lIns="0" tIns="0" rIns="0" bIns="0" rtlCol="0">
            <a:spAutoFit/>
          </a:bodyPr>
          <a:lstStyle>
            <a:lvl1pPr marL="0" indent="0" algn="l" defTabSz="1043056" rtl="0" eaLnBrk="1" latinLnBrk="0" hangingPunct="1">
              <a:lnSpc>
                <a:spcPct val="100000"/>
              </a:lnSpc>
              <a:spcBef>
                <a:spcPts val="600"/>
              </a:spcBef>
              <a:spcAft>
                <a:spcPts val="0"/>
              </a:spcAft>
              <a:buFont typeface="Arial" pitchFamily="34" charset="0"/>
              <a:buNone/>
              <a:defRPr sz="700" b="0" kern="1200" cap="none" baseline="0">
                <a:solidFill>
                  <a:schemeClr val="bg1"/>
                </a:solidFill>
                <a:latin typeface="+mn-lt"/>
                <a:ea typeface="+mn-ea"/>
                <a:cs typeface="+mn-cs"/>
              </a:defRPr>
            </a:lvl1pPr>
            <a:lvl2pPr marL="0" indent="0" algn="l" defTabSz="1043056" rtl="0" eaLnBrk="1" latinLnBrk="0" hangingPunct="1">
              <a:lnSpc>
                <a:spcPct val="100000"/>
              </a:lnSpc>
              <a:spcBef>
                <a:spcPts val="600"/>
              </a:spcBef>
              <a:spcAft>
                <a:spcPts val="0"/>
              </a:spcAft>
              <a:buFont typeface="Arial" pitchFamily="34" charset="0"/>
              <a:buNone/>
              <a:defRPr sz="700" b="0" kern="1200">
                <a:solidFill>
                  <a:schemeClr val="bg1"/>
                </a:solidFill>
                <a:latin typeface="+mn-lt"/>
                <a:ea typeface="+mn-ea"/>
                <a:cs typeface="+mn-cs"/>
              </a:defRPr>
            </a:lvl2pPr>
            <a:lvl3pPr marL="179388" indent="-179388" algn="l" defTabSz="1043056" rtl="0" eaLnBrk="1" latinLnBrk="0" hangingPunct="1">
              <a:lnSpc>
                <a:spcPct val="100000"/>
              </a:lnSpc>
              <a:spcBef>
                <a:spcPts val="600"/>
              </a:spcBef>
              <a:spcAft>
                <a:spcPts val="0"/>
              </a:spcAft>
              <a:buClr>
                <a:schemeClr val="tx2"/>
              </a:buClr>
              <a:buSzPct val="80000"/>
              <a:buFont typeface="Wingdings 3" panose="05040102010807070707" pitchFamily="18" charset="2"/>
              <a:buChar char="u"/>
              <a:defRPr sz="700" b="0" kern="1200">
                <a:solidFill>
                  <a:schemeClr val="bg1"/>
                </a:solidFill>
                <a:latin typeface="+mn-lt"/>
                <a:ea typeface="+mn-ea"/>
                <a:cs typeface="+mn-cs"/>
              </a:defRPr>
            </a:lvl3pPr>
            <a:lvl4pPr marL="357188" indent="-177800" algn="l" defTabSz="1043056" rtl="0" eaLnBrk="1" latinLnBrk="0" hangingPunct="1">
              <a:lnSpc>
                <a:spcPct val="100000"/>
              </a:lnSpc>
              <a:spcBef>
                <a:spcPts val="600"/>
              </a:spcBef>
              <a:spcAft>
                <a:spcPts val="0"/>
              </a:spcAft>
              <a:buFont typeface="Trebuchet MS" pitchFamily="34" charset="0"/>
              <a:buChar char="–"/>
              <a:defRPr sz="700" b="0" kern="1200">
                <a:solidFill>
                  <a:schemeClr val="bg1"/>
                </a:solidFill>
                <a:latin typeface="+mn-lt"/>
                <a:ea typeface="+mn-ea"/>
                <a:cs typeface="+mn-cs"/>
              </a:defRPr>
            </a:lvl4pPr>
            <a:lvl5pPr marL="536575" indent="-179388" algn="l" defTabSz="1043056" rtl="0" eaLnBrk="1" latinLnBrk="0" hangingPunct="1">
              <a:lnSpc>
                <a:spcPct val="100000"/>
              </a:lnSpc>
              <a:spcBef>
                <a:spcPts val="600"/>
              </a:spcBef>
              <a:spcAft>
                <a:spcPts val="0"/>
              </a:spcAft>
              <a:buFont typeface="Trebuchet MS" pitchFamily="34" charset="0"/>
              <a:buChar char="–"/>
              <a:defRPr sz="700" b="0" kern="1200">
                <a:solidFill>
                  <a:schemeClr val="bg1"/>
                </a:solidFill>
                <a:latin typeface="+mn-lt"/>
                <a:ea typeface="+mn-ea"/>
                <a:cs typeface="+mn-cs"/>
              </a:defRPr>
            </a:lvl5pPr>
            <a:lvl6pPr marL="538163" indent="0" algn="l" defTabSz="1043056"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8163"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8163"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8163"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This publication has been carefully prepared, but it has been written in general terms and should be seen as containing broad statements only. This publication should not be used or relied upon to cover specific situations and you should not act, or refrain from acting, upon the information contained in this publication without obtaining specific professional advice. Please contact BDO Tax Services (Pty) Ltd to discuss these matters in the context of your particular circumstances. BDO Tax Services (Pty) Ltd, its directors, employees and agents do not accept or assume any responsibility or duty of care in respect of any use of or reliance on this publication, and will deny any liability for any loss arising from any action taken or not taken or decision made by anyone in reliance on this publication or any part of it. Any use of this publication or reliance on it for any purpose or in any context is therefore at your own risk, without any right of recourse against BDO Tax Services (Pty) Ltd or any of its partners, employees or agents.</a:t>
            </a:r>
          </a:p>
          <a:p>
            <a:r>
              <a:rPr lang="en-GB" dirty="0"/>
              <a:t>BDO Tax Services (Pty) Ltd, is a member of BDO International Limited, a UK company limited by guarantee, and forms part of the international BDO network of independent member firms. A list of members' names is open to inspection at our registered office, 55 Baker Street, London W1U 7EU. BDO LLP is authorised and regulated by the Financial Conduct Authority to conduct investment business.</a:t>
            </a:r>
          </a:p>
          <a:p>
            <a:r>
              <a:rPr lang="en-GB" dirty="0"/>
              <a:t>BDO is the brand name of the BDO network and for each of the BDO member firms. </a:t>
            </a:r>
          </a:p>
          <a:p>
            <a:r>
              <a:rPr lang="en-GB" dirty="0"/>
              <a:t>Copyright © 2020 BDO Tax Services (Pty) Ltd. All rights reserved. Published in the South Africa.</a:t>
            </a:r>
          </a:p>
          <a:p>
            <a:r>
              <a:rPr lang="en-GB" sz="900" b="1" dirty="0"/>
              <a:t>www.bdo.co.za</a:t>
            </a:r>
          </a:p>
          <a:p>
            <a:endParaRPr lang="en-GB" dirty="0"/>
          </a:p>
        </p:txBody>
      </p:sp>
      <p:sp>
        <p:nvSpPr>
          <p:cNvPr id="34" name="Text Placeholder 9">
            <a:extLst>
              <a:ext uri="{FF2B5EF4-FFF2-40B4-BE49-F238E27FC236}">
                <a16:creationId xmlns:a16="http://schemas.microsoft.com/office/drawing/2014/main" id="{05DA5FDA-633E-D34D-B515-E1B565662BBD}"/>
              </a:ext>
            </a:extLst>
          </p:cNvPr>
          <p:cNvSpPr txBox="1">
            <a:spLocks/>
          </p:cNvSpPr>
          <p:nvPr/>
        </p:nvSpPr>
        <p:spPr>
          <a:xfrm>
            <a:off x="8648318" y="2832925"/>
            <a:ext cx="1903412" cy="430887"/>
          </a:xfrm>
          <a:prstGeom prst="rect">
            <a:avLst/>
          </a:prstGeom>
        </p:spPr>
        <p:txBody>
          <a:bodyPr lIns="0" tIns="0" rIns="0" bIns="0"/>
          <a:lstStyle>
            <a:lvl1pPr marL="0" indent="0" algn="l" defTabSz="1906640" rtl="0" eaLnBrk="1" latinLnBrk="0" hangingPunct="1">
              <a:lnSpc>
                <a:spcPct val="100000"/>
              </a:lnSpc>
              <a:spcBef>
                <a:spcPts val="0"/>
              </a:spcBef>
              <a:spcAft>
                <a:spcPts val="600"/>
              </a:spcAft>
              <a:buFont typeface="Arial" pitchFamily="34" charset="0"/>
              <a:buNone/>
              <a:defRPr sz="900" b="1" kern="1200" cap="none" baseline="0">
                <a:solidFill>
                  <a:schemeClr val="bg1"/>
                </a:solidFill>
                <a:latin typeface="+mn-lt"/>
                <a:ea typeface="+mn-ea"/>
                <a:cs typeface="+mn-cs"/>
              </a:defRPr>
            </a:lvl1pPr>
            <a:lvl2pPr marL="0"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82" indent="-180982" algn="l" defTabSz="1906640"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202" indent="-176219" algn="l" defTabSz="1906640"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84" indent="-180982" algn="l" defTabSz="1906640"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21" indent="0" algn="l" defTabSz="1906640"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solidFill>
                  <a:srgbClr val="FFFFFF"/>
                </a:solidFill>
              </a:rPr>
              <a:t>MARCUS BOTHA</a:t>
            </a:r>
          </a:p>
          <a:p>
            <a:r>
              <a:rPr lang="en-GB" sz="700" dirty="0">
                <a:solidFill>
                  <a:srgbClr val="FFFFFF"/>
                </a:solidFill>
              </a:rPr>
              <a:t>+27 (0)82 822 3434</a:t>
            </a:r>
            <a:br>
              <a:rPr lang="en-GB" sz="700" dirty="0">
                <a:solidFill>
                  <a:srgbClr val="FFFFFF"/>
                </a:solidFill>
              </a:rPr>
            </a:br>
            <a:r>
              <a:rPr lang="en-GB" sz="700" dirty="0" err="1">
                <a:solidFill>
                  <a:srgbClr val="FFFFFF"/>
                </a:solidFill>
              </a:rPr>
              <a:t>mabotha@bdo.co.za</a:t>
            </a:r>
            <a:endParaRPr lang="en-GB" sz="700" dirty="0">
              <a:solidFill>
                <a:srgbClr val="FFFFFF"/>
              </a:solidFill>
            </a:endParaRPr>
          </a:p>
        </p:txBody>
      </p:sp>
      <p:sp>
        <p:nvSpPr>
          <p:cNvPr id="35" name="Text Placeholder 9">
            <a:extLst>
              <a:ext uri="{FF2B5EF4-FFF2-40B4-BE49-F238E27FC236}">
                <a16:creationId xmlns:a16="http://schemas.microsoft.com/office/drawing/2014/main" id="{25AB521E-C8F4-1F48-85E0-01B7B7654740}"/>
              </a:ext>
            </a:extLst>
          </p:cNvPr>
          <p:cNvSpPr txBox="1">
            <a:spLocks/>
          </p:cNvSpPr>
          <p:nvPr/>
        </p:nvSpPr>
        <p:spPr>
          <a:xfrm>
            <a:off x="8648318" y="3575358"/>
            <a:ext cx="1903412" cy="430887"/>
          </a:xfrm>
          <a:prstGeom prst="rect">
            <a:avLst/>
          </a:prstGeom>
        </p:spPr>
        <p:txBody>
          <a:bodyPr lIns="0" tIns="0" rIns="0" bIns="0"/>
          <a:lstStyle>
            <a:lvl1pPr marL="0" indent="0" algn="l" defTabSz="1906640" rtl="0" eaLnBrk="1" latinLnBrk="0" hangingPunct="1">
              <a:lnSpc>
                <a:spcPct val="100000"/>
              </a:lnSpc>
              <a:spcBef>
                <a:spcPts val="0"/>
              </a:spcBef>
              <a:spcAft>
                <a:spcPts val="600"/>
              </a:spcAft>
              <a:buFont typeface="Arial" pitchFamily="34" charset="0"/>
              <a:buNone/>
              <a:defRPr sz="900" b="1" kern="1200" cap="none" baseline="0">
                <a:solidFill>
                  <a:schemeClr val="bg1"/>
                </a:solidFill>
                <a:latin typeface="+mn-lt"/>
                <a:ea typeface="+mn-ea"/>
                <a:cs typeface="+mn-cs"/>
              </a:defRPr>
            </a:lvl1pPr>
            <a:lvl2pPr marL="0"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80982" indent="-180982" algn="l" defTabSz="1906640"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202" indent="-176219" algn="l" defTabSz="1906640"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8184" indent="-180982" algn="l" defTabSz="1906640" rtl="0" eaLnBrk="1" latinLnBrk="0" hangingPunct="1">
              <a:lnSpc>
                <a:spcPct val="100000"/>
              </a:lnSpc>
              <a:spcBef>
                <a:spcPts val="0"/>
              </a:spcBef>
              <a:spcAft>
                <a:spcPts val="600"/>
              </a:spcAft>
              <a:buFont typeface="Trebuchet MS" pitchFamily="34" charset="0"/>
              <a:buChar char="–"/>
              <a:tabLst/>
              <a:defRPr sz="900" kern="1200">
                <a:solidFill>
                  <a:schemeClr val="tx1"/>
                </a:solidFill>
                <a:latin typeface="+mn-lt"/>
                <a:ea typeface="+mn-ea"/>
                <a:cs typeface="+mn-cs"/>
              </a:defRPr>
            </a:lvl5pPr>
            <a:lvl6pPr marL="533421" indent="0" algn="l" defTabSz="1906640" rtl="0" eaLnBrk="1" latinLnBrk="0" hangingPunct="1">
              <a:lnSpc>
                <a:spcPct val="100000"/>
              </a:lnSpc>
              <a:spcBef>
                <a:spcPts val="0"/>
              </a:spcBef>
              <a:spcAft>
                <a:spcPts val="600"/>
              </a:spcAft>
              <a:buFont typeface="Trebuchet MS" pitchFamily="34" charset="0"/>
              <a:buNone/>
              <a:defRPr lang="en-GB" sz="900" kern="1200" baseline="0" dirty="0" smtClean="0">
                <a:solidFill>
                  <a:schemeClr val="tx1"/>
                </a:solidFill>
                <a:latin typeface="+mn-lt"/>
                <a:ea typeface="+mn-ea"/>
                <a:cs typeface="+mn-cs"/>
              </a:defRPr>
            </a:lvl6pPr>
            <a:lvl7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3421" indent="0" algn="l" defTabSz="1906640"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solidFill>
                  <a:srgbClr val="FFFFFF"/>
                </a:solidFill>
              </a:rPr>
              <a:t>MARCUS STELLOH</a:t>
            </a:r>
          </a:p>
          <a:p>
            <a:r>
              <a:rPr lang="en-GB" sz="700" dirty="0">
                <a:solidFill>
                  <a:srgbClr val="FFFFFF"/>
                </a:solidFill>
              </a:rPr>
              <a:t>+27 (0)76 584 9626</a:t>
            </a:r>
            <a:br>
              <a:rPr lang="en-GB" sz="700" dirty="0">
                <a:solidFill>
                  <a:srgbClr val="FFFFFF"/>
                </a:solidFill>
              </a:rPr>
            </a:br>
            <a:r>
              <a:rPr lang="en-GB" sz="700" dirty="0" err="1">
                <a:solidFill>
                  <a:srgbClr val="FFFFFF"/>
                </a:solidFill>
              </a:rPr>
              <a:t>mstelloh@bdo.co.za</a:t>
            </a:r>
            <a:endParaRPr lang="en-GB" sz="700" dirty="0">
              <a:solidFill>
                <a:srgbClr val="FFFFFF"/>
              </a:solidFill>
            </a:endParaRPr>
          </a:p>
        </p:txBody>
      </p:sp>
      <p:sp>
        <p:nvSpPr>
          <p:cNvPr id="39" name="Text Placeholder 2">
            <a:extLst>
              <a:ext uri="{FF2B5EF4-FFF2-40B4-BE49-F238E27FC236}">
                <a16:creationId xmlns:a16="http://schemas.microsoft.com/office/drawing/2014/main" id="{0492492B-EF6F-8147-A17F-776B09C76746}"/>
              </a:ext>
            </a:extLst>
          </p:cNvPr>
          <p:cNvSpPr txBox="1">
            <a:spLocks/>
          </p:cNvSpPr>
          <p:nvPr/>
        </p:nvSpPr>
        <p:spPr bwMode="gray">
          <a:xfrm>
            <a:off x="531521" y="3954605"/>
            <a:ext cx="3103854" cy="345684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0" indent="0" algn="l" defTabSz="1043056" rtl="0" eaLnBrk="1" latinLnBrk="0" hangingPunct="1">
              <a:lnSpc>
                <a:spcPct val="100000"/>
              </a:lnSpc>
              <a:spcBef>
                <a:spcPts val="0"/>
              </a:spcBef>
              <a:spcAft>
                <a:spcPts val="600"/>
              </a:spcAft>
              <a:buClr>
                <a:schemeClr val="tx1"/>
              </a:buClr>
              <a:buFontTx/>
              <a:buNone/>
              <a:defRPr sz="14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800" dirty="0"/>
              <a:t>Marcus heads up the transfer pricing division at BDO South Africa nationally and has close to 15 years’ experience in transfer pricing, cross-border structuring and international tax gained at BDO South Africa and previously PwC, Deloitte Australia, EY, Grant Thornton and the South African Revenue Service (SARS).</a:t>
            </a:r>
          </a:p>
          <a:p>
            <a:pPr lvl="1"/>
            <a:r>
              <a:rPr lang="en-US" sz="800" dirty="0"/>
              <a:t>His extensive knowledge of transfer pricing includes, but is not limited to the following: </a:t>
            </a:r>
          </a:p>
          <a:p>
            <a:pPr marL="171450" lvl="1" indent="-171450">
              <a:buFont typeface="Arial" panose="020B0604020202020204" pitchFamily="34" charset="0"/>
              <a:buChar char="•"/>
            </a:pPr>
            <a:r>
              <a:rPr lang="en-US" sz="800" dirty="0"/>
              <a:t>Transfer pricing planning: </a:t>
            </a:r>
            <a:r>
              <a:rPr lang="en-US" sz="800" dirty="0" err="1"/>
              <a:t>analysing</a:t>
            </a:r>
            <a:r>
              <a:rPr lang="en-US" sz="800" dirty="0"/>
              <a:t> and resolving international and local transfer pricing issues faced by multinational enterprises within South Africa, Australia and Africa. </a:t>
            </a:r>
          </a:p>
          <a:p>
            <a:pPr marL="171450" lvl="1" indent="-171450">
              <a:buFont typeface="Arial" panose="020B0604020202020204" pitchFamily="34" charset="0"/>
              <a:buChar char="•"/>
            </a:pPr>
            <a:r>
              <a:rPr lang="en-US" sz="800" dirty="0"/>
              <a:t>Transfer pricing compliance: putting in place appropriate documentation to support client transfer pricing policy documents within South Africa, Australia and Africa. </a:t>
            </a:r>
          </a:p>
          <a:p>
            <a:pPr marL="171450" lvl="1" indent="-171450">
              <a:buFont typeface="Arial" panose="020B0604020202020204" pitchFamily="34" charset="0"/>
              <a:buChar char="•"/>
            </a:pPr>
            <a:r>
              <a:rPr lang="en-US" sz="800" dirty="0"/>
              <a:t>Transfer pricing </a:t>
            </a:r>
            <a:r>
              <a:rPr lang="en-US" sz="800" dirty="0" err="1"/>
              <a:t>defence</a:t>
            </a:r>
            <a:r>
              <a:rPr lang="en-US" sz="800" dirty="0"/>
              <a:t> strategies and litigation support: drafting comparability and detailed financial analyses which involves building financial models that allow for various scenario analyses </a:t>
            </a:r>
          </a:p>
          <a:p>
            <a:pPr marL="171450" lvl="1" indent="-171450">
              <a:buFont typeface="Arial" panose="020B0604020202020204" pitchFamily="34" charset="0"/>
              <a:buChar char="•"/>
            </a:pPr>
            <a:r>
              <a:rPr lang="en-US" sz="800" dirty="0"/>
              <a:t>Transfer pricing negotiations with SARS</a:t>
            </a:r>
          </a:p>
          <a:p>
            <a:pPr lvl="1"/>
            <a:r>
              <a:rPr lang="en-US" sz="800" dirty="0"/>
              <a:t>Marcus’s experience in specific sectors includes mining (coal, base metals, PGMs and gold), oil and gas (upstream, downstream and seismic operations), financial services, information technology, manufacturing, distribution, telecommunications, services, shared services and cooperatives. </a:t>
            </a:r>
          </a:p>
        </p:txBody>
      </p:sp>
      <p:sp>
        <p:nvSpPr>
          <p:cNvPr id="40" name="Text Placeholder 2">
            <a:extLst>
              <a:ext uri="{FF2B5EF4-FFF2-40B4-BE49-F238E27FC236}">
                <a16:creationId xmlns:a16="http://schemas.microsoft.com/office/drawing/2014/main" id="{688E7FA3-CA4B-E345-A9FF-8F251A25B732}"/>
              </a:ext>
            </a:extLst>
          </p:cNvPr>
          <p:cNvSpPr txBox="1">
            <a:spLocks/>
          </p:cNvSpPr>
          <p:nvPr/>
        </p:nvSpPr>
        <p:spPr bwMode="gray">
          <a:xfrm>
            <a:off x="3925888" y="3954605"/>
            <a:ext cx="3103854" cy="345684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0" indent="0" algn="l" defTabSz="1043056" rtl="0" eaLnBrk="1" latinLnBrk="0" hangingPunct="1">
              <a:lnSpc>
                <a:spcPct val="100000"/>
              </a:lnSpc>
              <a:spcBef>
                <a:spcPts val="0"/>
              </a:spcBef>
              <a:spcAft>
                <a:spcPts val="600"/>
              </a:spcAft>
              <a:buClr>
                <a:schemeClr val="tx1"/>
              </a:buClr>
              <a:buFontTx/>
              <a:buNone/>
              <a:defRPr sz="14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r>
              <a:rPr lang="en-ZA" sz="800" b="0" dirty="0">
                <a:solidFill>
                  <a:schemeClr val="tx1"/>
                </a:solidFill>
              </a:rPr>
              <a:t>Marcus heads up Corporate Tax Consulting. He was previously the South African Leader of Tax Reporting &amp; Strategy at PwC and Head of Tax Risk at Nedbank Ltd. He has extensive experience in tax policy and administration, tax strategy, tax management and control frameworks, and tax governance and enterprise risk management. </a:t>
            </a:r>
          </a:p>
          <a:p>
            <a:r>
              <a:rPr lang="en-ZA" sz="800" b="0" dirty="0">
                <a:solidFill>
                  <a:schemeClr val="tx1"/>
                </a:solidFill>
              </a:rPr>
              <a:t>Marcus specialises in providing assurance to governing boards, audit committees, boards and management teams and he assisted various clients with the management and reporting of tax risk. His market leading work on the management of tax assisted numerous listed companies to engage with stakeholder groups, which includes: Governments, Revenue Authorities, Ministries of Finance, Regulators, the Media, Professional Bodies, and Civil Social Organisations. Marcus has over 17 years' experience in his field. </a:t>
            </a:r>
          </a:p>
          <a:p>
            <a:r>
              <a:rPr lang="en-ZA" sz="800" b="0" dirty="0">
                <a:solidFill>
                  <a:schemeClr val="tx1"/>
                </a:solidFill>
              </a:rPr>
              <a:t>He has been actively involved in creating best practice on tax governance and integrated reporting for Africa, both in a consulting capacity and in commerce and industry. His main practice area is Financial Services, with a particular focus on banks and asset managers. In addition, he has worked extensively with clients in the Extractive, Construction and Telecommunications sectors.</a:t>
            </a:r>
          </a:p>
          <a:p>
            <a:pPr lvl="1"/>
            <a:r>
              <a:rPr lang="en-GB" sz="800" dirty="0"/>
              <a:t>Marcus Botha works together with Marcus Stelloh in reviewing and documenting Transfer Pricing Operating processes.</a:t>
            </a:r>
          </a:p>
        </p:txBody>
      </p:sp>
    </p:spTree>
    <p:extLst>
      <p:ext uri="{BB962C8B-B14F-4D97-AF65-F5344CB8AC3E}">
        <p14:creationId xmlns:p14="http://schemas.microsoft.com/office/powerpoint/2010/main" val="1626355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3" name="Straight Connector 212">
            <a:extLst>
              <a:ext uri="{FF2B5EF4-FFF2-40B4-BE49-F238E27FC236}">
                <a16:creationId xmlns:a16="http://schemas.microsoft.com/office/drawing/2014/main" id="{DF1C90E9-98AB-4690-BE54-62D006E488EE}"/>
              </a:ext>
            </a:extLst>
          </p:cNvPr>
          <p:cNvCxnSpPr/>
          <p:nvPr/>
        </p:nvCxnSpPr>
        <p:spPr bwMode="auto">
          <a:xfrm>
            <a:off x="8099424" y="609599"/>
            <a:ext cx="6479676"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214" name="Straight Connector 213">
            <a:extLst>
              <a:ext uri="{FF2B5EF4-FFF2-40B4-BE49-F238E27FC236}">
                <a16:creationId xmlns:a16="http://schemas.microsoft.com/office/drawing/2014/main" id="{3FF7E553-3CA6-4591-B53A-891ECAC20513}"/>
              </a:ext>
            </a:extLst>
          </p:cNvPr>
          <p:cNvCxnSpPr/>
          <p:nvPr/>
        </p:nvCxnSpPr>
        <p:spPr bwMode="auto">
          <a:xfrm>
            <a:off x="15660688" y="609599"/>
            <a:ext cx="6479676" cy="0"/>
          </a:xfrm>
          <a:prstGeom prst="line">
            <a:avLst/>
          </a:prstGeom>
          <a:solidFill>
            <a:schemeClr val="accent1"/>
          </a:solidFill>
          <a:ln w="6350" cap="flat" cmpd="sng" algn="ctr">
            <a:solidFill>
              <a:schemeClr val="bg1"/>
            </a:solidFill>
            <a:prstDash val="solid"/>
            <a:round/>
            <a:headEnd type="none" w="med" len="med"/>
            <a:tailEnd type="none" w="lg" len="med"/>
          </a:ln>
          <a:effectLst/>
        </p:spPr>
      </p:cxnSp>
      <p:sp>
        <p:nvSpPr>
          <p:cNvPr id="215" name="TextBox 214">
            <a:extLst>
              <a:ext uri="{FF2B5EF4-FFF2-40B4-BE49-F238E27FC236}">
                <a16:creationId xmlns:a16="http://schemas.microsoft.com/office/drawing/2014/main" id="{3D8D4A13-C4B8-47F7-A7FB-4DBF237541D3}"/>
              </a:ext>
            </a:extLst>
          </p:cNvPr>
          <p:cNvSpPr txBox="1"/>
          <p:nvPr/>
        </p:nvSpPr>
        <p:spPr>
          <a:xfrm>
            <a:off x="17095289" y="458791"/>
            <a:ext cx="5045074" cy="107722"/>
          </a:xfrm>
          <a:prstGeom prst="rect">
            <a:avLst/>
          </a:prstGeom>
          <a:noFill/>
        </p:spPr>
        <p:txBody>
          <a:bodyPr wrap="square" lIns="0" tIns="0" rIns="0" bIns="0" rtlCol="0">
            <a:spAutoFit/>
          </a:bodyPr>
          <a:lstStyle/>
          <a:p>
            <a:pPr algn="r" defTabSz="1043097">
              <a:defRPr/>
            </a:pPr>
            <a:r>
              <a:rPr lang="en-GB" sz="700" dirty="0">
                <a:solidFill>
                  <a:schemeClr val="bg1"/>
                </a:solidFill>
              </a:rPr>
              <a:t>BDO SOUTH AFRICA |  </a:t>
            </a:r>
            <a:r>
              <a:rPr lang="en-GB" sz="700" b="1" dirty="0">
                <a:solidFill>
                  <a:schemeClr val="bg1"/>
                </a:solidFill>
              </a:rPr>
              <a:t>OPERATIONAL RISK IN TRANSFER PRICING </a:t>
            </a:r>
            <a:endParaRPr lang="en-GB" sz="700" dirty="0">
              <a:solidFill>
                <a:schemeClr val="bg1"/>
              </a:solidFill>
            </a:endParaRPr>
          </a:p>
        </p:txBody>
      </p:sp>
      <p:sp>
        <p:nvSpPr>
          <p:cNvPr id="146" name="Rectangle 145">
            <a:extLst>
              <a:ext uri="{FF2B5EF4-FFF2-40B4-BE49-F238E27FC236}">
                <a16:creationId xmlns:a16="http://schemas.microsoft.com/office/drawing/2014/main" id="{BDD21689-B3C3-C54A-86BB-5A5686700ABB}"/>
              </a:ext>
            </a:extLst>
          </p:cNvPr>
          <p:cNvSpPr/>
          <p:nvPr/>
        </p:nvSpPr>
        <p:spPr>
          <a:xfrm>
            <a:off x="19037301" y="4913000"/>
            <a:ext cx="3644899" cy="2221070"/>
          </a:xfrm>
          <a:prstGeom prst="rect">
            <a:avLst/>
          </a:prstGeom>
          <a:solidFill>
            <a:srgbClr val="657C9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sz="3801" dirty="0"/>
          </a:p>
        </p:txBody>
      </p:sp>
      <p:sp>
        <p:nvSpPr>
          <p:cNvPr id="147" name="Rectangle 146">
            <a:extLst>
              <a:ext uri="{FF2B5EF4-FFF2-40B4-BE49-F238E27FC236}">
                <a16:creationId xmlns:a16="http://schemas.microsoft.com/office/drawing/2014/main" id="{375368AB-5CD6-F14C-9177-DBC4110D377E}"/>
              </a:ext>
            </a:extLst>
          </p:cNvPr>
          <p:cNvSpPr/>
          <p:nvPr/>
        </p:nvSpPr>
        <p:spPr>
          <a:xfrm>
            <a:off x="7559675" y="3"/>
            <a:ext cx="7562850" cy="492395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pic>
        <p:nvPicPr>
          <p:cNvPr id="148" name="Picture 147" descr="A person sitting in front of a computer&#10;&#10;Description automatically generated">
            <a:extLst>
              <a:ext uri="{FF2B5EF4-FFF2-40B4-BE49-F238E27FC236}">
                <a16:creationId xmlns:a16="http://schemas.microsoft.com/office/drawing/2014/main" id="{ACC7AE4E-B855-B14C-A07C-10B4CD0C7E64}"/>
              </a:ext>
            </a:extLst>
          </p:cNvPr>
          <p:cNvPicPr>
            <a:picLocks noChangeAspect="1"/>
          </p:cNvPicPr>
          <p:nvPr/>
        </p:nvPicPr>
        <p:blipFill rotWithShape="1">
          <a:blip r:embed="rId2">
            <a:extLst>
              <a:ext uri="{28A0092B-C50C-407E-A947-70E740481C1C}">
                <a14:useLocalDpi xmlns:a14="http://schemas.microsoft.com/office/drawing/2010/main" val="0"/>
              </a:ext>
            </a:extLst>
          </a:blip>
          <a:srcRect l="35714" t="17779" b="19443"/>
          <a:stretch/>
        </p:blipFill>
        <p:spPr>
          <a:xfrm flipH="1">
            <a:off x="15122523" y="0"/>
            <a:ext cx="7559671" cy="4923959"/>
          </a:xfrm>
          <a:prstGeom prst="rect">
            <a:avLst/>
          </a:prstGeom>
        </p:spPr>
      </p:pic>
      <p:sp>
        <p:nvSpPr>
          <p:cNvPr id="149" name="Rectangle 148">
            <a:extLst>
              <a:ext uri="{FF2B5EF4-FFF2-40B4-BE49-F238E27FC236}">
                <a16:creationId xmlns:a16="http://schemas.microsoft.com/office/drawing/2014/main" id="{DA80A62D-8492-0F49-821E-D909F87A12DE}"/>
              </a:ext>
            </a:extLst>
          </p:cNvPr>
          <p:cNvSpPr/>
          <p:nvPr/>
        </p:nvSpPr>
        <p:spPr>
          <a:xfrm rot="10800000">
            <a:off x="15110129" y="1"/>
            <a:ext cx="7572070" cy="4912993"/>
          </a:xfrm>
          <a:prstGeom prst="rect">
            <a:avLst/>
          </a:prstGeom>
          <a:gradFill flip="none" rotWithShape="1">
            <a:gsLst>
              <a:gs pos="13000">
                <a:schemeClr val="tx1">
                  <a:lumMod val="0"/>
                </a:schemeClr>
              </a:gs>
              <a:gs pos="59000">
                <a:schemeClr val="tx1">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50" name="Rectangle 149">
            <a:extLst>
              <a:ext uri="{FF2B5EF4-FFF2-40B4-BE49-F238E27FC236}">
                <a16:creationId xmlns:a16="http://schemas.microsoft.com/office/drawing/2014/main" id="{33642684-E4CB-5D47-B0F9-EDEE96C3597A}"/>
              </a:ext>
            </a:extLst>
          </p:cNvPr>
          <p:cNvSpPr/>
          <p:nvPr/>
        </p:nvSpPr>
        <p:spPr>
          <a:xfrm>
            <a:off x="19034342" y="7124545"/>
            <a:ext cx="3681280" cy="270144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52" name="Text Placeholder 13">
            <a:extLst>
              <a:ext uri="{FF2B5EF4-FFF2-40B4-BE49-F238E27FC236}">
                <a16:creationId xmlns:a16="http://schemas.microsoft.com/office/drawing/2014/main" id="{FA63DA8A-2AD4-9A41-8A1D-1F51CB0B7409}"/>
              </a:ext>
            </a:extLst>
          </p:cNvPr>
          <p:cNvSpPr txBox="1">
            <a:spLocks/>
          </p:cNvSpPr>
          <p:nvPr/>
        </p:nvSpPr>
        <p:spPr>
          <a:xfrm>
            <a:off x="534990" y="2262317"/>
            <a:ext cx="6631931" cy="873126"/>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sz="931" b="0"/>
              <a:t>Transfer pricing </a:t>
            </a:r>
            <a:r>
              <a:rPr lang="en-GB" sz="931" b="0" dirty="0"/>
              <a:t>typically focuses on economic analysis and the arm's-length position.  However, there are many complexities that arise in the development of transfer pricing models that will mean the most appropriate method for transfer pricing purposes is often difficult to implement and even harder to monitor.  In these complex environments there is a need for clarity around the process steps and the governance needed to ensure the continued accuracy over calculating and implementing transfer pricing charges.  </a:t>
            </a:r>
          </a:p>
        </p:txBody>
      </p:sp>
      <p:sp>
        <p:nvSpPr>
          <p:cNvPr id="153" name="Text Placeholder 13">
            <a:extLst>
              <a:ext uri="{FF2B5EF4-FFF2-40B4-BE49-F238E27FC236}">
                <a16:creationId xmlns:a16="http://schemas.microsoft.com/office/drawing/2014/main" id="{3E7BDEEB-F452-9149-81F1-12ABBDD53E26}"/>
              </a:ext>
            </a:extLst>
          </p:cNvPr>
          <p:cNvSpPr txBox="1">
            <a:spLocks/>
          </p:cNvSpPr>
          <p:nvPr/>
        </p:nvSpPr>
        <p:spPr>
          <a:xfrm>
            <a:off x="534989" y="3568843"/>
            <a:ext cx="3100386" cy="1757994"/>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ASSURANCE OVER YOUR TRANSFER PRICING OPERATIONAL CHARGING PROCESSES</a:t>
            </a:r>
          </a:p>
          <a:p>
            <a:pPr lvl="1"/>
            <a:r>
              <a:rPr lang="en-GB" sz="800" dirty="0"/>
              <a:t>In response to what can be complex and often long established transfer pricing models that may exist within your business, as well as an increasingly coordinated focus by international tax authorities on transfer pricing, many of our clients have asked us to review their TP processes and offer assurance that provides:</a:t>
            </a:r>
          </a:p>
          <a:p>
            <a:pPr lvl="2">
              <a:spcAft>
                <a:spcPts val="200"/>
              </a:spcAft>
            </a:pPr>
            <a:r>
              <a:rPr lang="en-GB" sz="800" dirty="0"/>
              <a:t>Evidence that they have a robust transfer pricing charging process and a level of assurance that can be shared with tax authorities and other stakeholders as needed;</a:t>
            </a:r>
          </a:p>
          <a:p>
            <a:pPr lvl="2">
              <a:spcAft>
                <a:spcPts val="200"/>
              </a:spcAft>
            </a:pPr>
            <a:r>
              <a:rPr lang="en-GB" sz="800" dirty="0"/>
              <a:t>Have in place a </a:t>
            </a:r>
            <a:r>
              <a:rPr lang="en-GB" sz="800" b="1" dirty="0"/>
              <a:t>Transfer Pricing Operating Report</a:t>
            </a:r>
            <a:r>
              <a:rPr lang="en-GB" sz="800" dirty="0"/>
              <a:t> (see next page) that sets out in detail how transfer pricing should be undertaken across the business;</a:t>
            </a:r>
          </a:p>
          <a:p>
            <a:pPr lvl="2">
              <a:spcAft>
                <a:spcPts val="200"/>
              </a:spcAft>
            </a:pPr>
            <a:r>
              <a:rPr lang="en-GB" sz="800" dirty="0"/>
              <a:t>Demonstrate that their Transfer Pricing Operating Framework is robust, regularised and able to accommodate external regulatory changes and complexities;</a:t>
            </a:r>
          </a:p>
          <a:p>
            <a:pPr lvl="2">
              <a:spcAft>
                <a:spcPts val="200"/>
              </a:spcAft>
            </a:pPr>
            <a:r>
              <a:rPr lang="en-GB" sz="800" dirty="0"/>
              <a:t>Have confidence over the accuracy, completeness and integrity of spreadsheets and other tools used in the TP calculations; and</a:t>
            </a:r>
          </a:p>
          <a:p>
            <a:pPr lvl="2">
              <a:spcAft>
                <a:spcPts val="200"/>
              </a:spcAft>
            </a:pPr>
            <a:r>
              <a:rPr lang="en-GB" sz="800" dirty="0"/>
              <a:t>Identify optimisation opportunities through enhanced standardisation, simplification or by the use of technology and automation.</a:t>
            </a:r>
          </a:p>
        </p:txBody>
      </p:sp>
      <p:sp>
        <p:nvSpPr>
          <p:cNvPr id="154" name="Text Placeholder 13">
            <a:extLst>
              <a:ext uri="{FF2B5EF4-FFF2-40B4-BE49-F238E27FC236}">
                <a16:creationId xmlns:a16="http://schemas.microsoft.com/office/drawing/2014/main" id="{D8B16C4D-145E-614F-907C-A6E5B01DD52B}"/>
              </a:ext>
            </a:extLst>
          </p:cNvPr>
          <p:cNvSpPr txBox="1">
            <a:spLocks/>
          </p:cNvSpPr>
          <p:nvPr/>
        </p:nvSpPr>
        <p:spPr>
          <a:xfrm>
            <a:off x="3922573" y="3568842"/>
            <a:ext cx="3083082" cy="1549379"/>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OUR PROPOSITION</a:t>
            </a:r>
          </a:p>
          <a:p>
            <a:pPr lvl="1"/>
            <a:r>
              <a:rPr lang="en-GB" sz="800" dirty="0"/>
              <a:t>Our proposition is focused primarily on offering businesses structured reviews and documented clarity over their transfer pricing operational charging processes.</a:t>
            </a:r>
          </a:p>
          <a:p>
            <a:pPr lvl="1"/>
            <a:r>
              <a:rPr lang="en-GB" sz="800" dirty="0"/>
              <a:t>Our approach is collaborative, working closely with you and your teams to provide experienced resource to support and better understand your existing processes while also identifying opportunities to be more efficient through better standardisation, simplification of processes, handoffs and controls or improved use of technology.</a:t>
            </a:r>
          </a:p>
        </p:txBody>
      </p:sp>
      <p:grpSp>
        <p:nvGrpSpPr>
          <p:cNvPr id="155" name="Group 154">
            <a:extLst>
              <a:ext uri="{FF2B5EF4-FFF2-40B4-BE49-F238E27FC236}">
                <a16:creationId xmlns:a16="http://schemas.microsoft.com/office/drawing/2014/main" id="{92D7A35B-0BBB-014E-BAB6-730F17F54F89}"/>
              </a:ext>
            </a:extLst>
          </p:cNvPr>
          <p:cNvGrpSpPr/>
          <p:nvPr/>
        </p:nvGrpSpPr>
        <p:grpSpPr>
          <a:xfrm>
            <a:off x="548065" y="7987720"/>
            <a:ext cx="6412520" cy="2172863"/>
            <a:chOff x="8102525" y="4477608"/>
            <a:chExt cx="6412520" cy="2172862"/>
          </a:xfrm>
        </p:grpSpPr>
        <p:grpSp>
          <p:nvGrpSpPr>
            <p:cNvPr id="156" name="Group 155">
              <a:extLst>
                <a:ext uri="{FF2B5EF4-FFF2-40B4-BE49-F238E27FC236}">
                  <a16:creationId xmlns:a16="http://schemas.microsoft.com/office/drawing/2014/main" id="{BE6D9AC0-F779-6F4A-B7E7-7AAE6D69C48F}"/>
                </a:ext>
              </a:extLst>
            </p:cNvPr>
            <p:cNvGrpSpPr/>
            <p:nvPr/>
          </p:nvGrpSpPr>
          <p:grpSpPr>
            <a:xfrm>
              <a:off x="8102525" y="4477608"/>
              <a:ext cx="6412520" cy="257271"/>
              <a:chOff x="19303814" y="6938193"/>
              <a:chExt cx="6412520" cy="257271"/>
            </a:xfrm>
          </p:grpSpPr>
          <p:sp>
            <p:nvSpPr>
              <p:cNvPr id="161" name="Rectangle 160">
                <a:extLst>
                  <a:ext uri="{FF2B5EF4-FFF2-40B4-BE49-F238E27FC236}">
                    <a16:creationId xmlns:a16="http://schemas.microsoft.com/office/drawing/2014/main" id="{AB957E61-9858-3849-B7D3-3B1ACFCDBA5D}"/>
                  </a:ext>
                </a:extLst>
              </p:cNvPr>
              <p:cNvSpPr/>
              <p:nvPr/>
            </p:nvSpPr>
            <p:spPr>
              <a:xfrm>
                <a:off x="20536531" y="6938193"/>
                <a:ext cx="519298" cy="2572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72000" rtlCol="0" anchor="ctr"/>
              <a:lstStyle/>
              <a:p>
                <a:pPr algn="r"/>
                <a:r>
                  <a:rPr lang="en-GB" sz="1050" dirty="0"/>
                  <a:t>02</a:t>
                </a:r>
              </a:p>
            </p:txBody>
          </p:sp>
          <p:sp>
            <p:nvSpPr>
              <p:cNvPr id="162" name="Rectangle 161">
                <a:extLst>
                  <a:ext uri="{FF2B5EF4-FFF2-40B4-BE49-F238E27FC236}">
                    <a16:creationId xmlns:a16="http://schemas.microsoft.com/office/drawing/2014/main" id="{834B5BDA-7A07-0F46-8A40-54C77C97DDE1}"/>
                  </a:ext>
                </a:extLst>
              </p:cNvPr>
              <p:cNvSpPr/>
              <p:nvPr/>
            </p:nvSpPr>
            <p:spPr>
              <a:xfrm>
                <a:off x="22169934" y="6938193"/>
                <a:ext cx="479056" cy="2572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72000" rtlCol="0" anchor="ctr"/>
              <a:lstStyle/>
              <a:p>
                <a:pPr algn="r"/>
                <a:r>
                  <a:rPr lang="en-GB" sz="1050" dirty="0"/>
                  <a:t>03</a:t>
                </a:r>
              </a:p>
            </p:txBody>
          </p:sp>
          <p:sp>
            <p:nvSpPr>
              <p:cNvPr id="163" name="Rectangle 162">
                <a:extLst>
                  <a:ext uri="{FF2B5EF4-FFF2-40B4-BE49-F238E27FC236}">
                    <a16:creationId xmlns:a16="http://schemas.microsoft.com/office/drawing/2014/main" id="{3F85FA05-1A34-3347-8497-ED83BF36541C}"/>
                  </a:ext>
                </a:extLst>
              </p:cNvPr>
              <p:cNvSpPr/>
              <p:nvPr/>
            </p:nvSpPr>
            <p:spPr>
              <a:xfrm>
                <a:off x="23882849" y="6938193"/>
                <a:ext cx="479056" cy="2572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Ins="72000" rtlCol="0" anchor="ctr"/>
              <a:lstStyle/>
              <a:p>
                <a:pPr algn="r"/>
                <a:r>
                  <a:rPr lang="en-GB" sz="1050" dirty="0"/>
                  <a:t>04</a:t>
                </a:r>
              </a:p>
            </p:txBody>
          </p:sp>
          <p:grpSp>
            <p:nvGrpSpPr>
              <p:cNvPr id="164" name="Group 163">
                <a:extLst>
                  <a:ext uri="{FF2B5EF4-FFF2-40B4-BE49-F238E27FC236}">
                    <a16:creationId xmlns:a16="http://schemas.microsoft.com/office/drawing/2014/main" id="{C77F662E-39E0-2D42-B13E-03EA08439000}"/>
                  </a:ext>
                </a:extLst>
              </p:cNvPr>
              <p:cNvGrpSpPr/>
              <p:nvPr/>
            </p:nvGrpSpPr>
            <p:grpSpPr>
              <a:xfrm>
                <a:off x="19303814" y="6938193"/>
                <a:ext cx="1433859" cy="257271"/>
                <a:chOff x="2580140" y="2160588"/>
                <a:chExt cx="2530122" cy="421598"/>
              </a:xfrm>
            </p:grpSpPr>
            <p:sp>
              <p:nvSpPr>
                <p:cNvPr id="171" name="Rectangle 170">
                  <a:extLst>
                    <a:ext uri="{FF2B5EF4-FFF2-40B4-BE49-F238E27FC236}">
                      <a16:creationId xmlns:a16="http://schemas.microsoft.com/office/drawing/2014/main" id="{0E9573F0-3681-5A44-A2D6-08337D3C3279}"/>
                    </a:ext>
                  </a:extLst>
                </p:cNvPr>
                <p:cNvSpPr/>
                <p:nvPr/>
              </p:nvSpPr>
              <p:spPr>
                <a:xfrm>
                  <a:off x="2580140" y="2160588"/>
                  <a:ext cx="421598" cy="42159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GB" sz="1050" dirty="0"/>
                    <a:t>01</a:t>
                  </a:r>
                </a:p>
              </p:txBody>
            </p:sp>
            <p:sp>
              <p:nvSpPr>
                <p:cNvPr id="172" name="Rectangle 171">
                  <a:extLst>
                    <a:ext uri="{FF2B5EF4-FFF2-40B4-BE49-F238E27FC236}">
                      <a16:creationId xmlns:a16="http://schemas.microsoft.com/office/drawing/2014/main" id="{10675563-E4C6-5C46-A32E-BDC063A8C41E}"/>
                    </a:ext>
                  </a:extLst>
                </p:cNvPr>
                <p:cNvSpPr/>
                <p:nvPr/>
              </p:nvSpPr>
              <p:spPr>
                <a:xfrm>
                  <a:off x="3001738" y="2160588"/>
                  <a:ext cx="1745078" cy="421598"/>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73" name="Isosceles Triangle 36">
                  <a:extLst>
                    <a:ext uri="{FF2B5EF4-FFF2-40B4-BE49-F238E27FC236}">
                      <a16:creationId xmlns:a16="http://schemas.microsoft.com/office/drawing/2014/main" id="{B0BDA6DB-0BC1-FC45-AE65-6E7483A59CA5}"/>
                    </a:ext>
                  </a:extLst>
                </p:cNvPr>
                <p:cNvSpPr/>
                <p:nvPr/>
              </p:nvSpPr>
              <p:spPr>
                <a:xfrm rot="5400000">
                  <a:off x="4717740" y="2189664"/>
                  <a:ext cx="421598" cy="363446"/>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grpSp>
          <p:sp>
            <p:nvSpPr>
              <p:cNvPr id="165" name="Rectangle 164">
                <a:extLst>
                  <a:ext uri="{FF2B5EF4-FFF2-40B4-BE49-F238E27FC236}">
                    <a16:creationId xmlns:a16="http://schemas.microsoft.com/office/drawing/2014/main" id="{A7AEBAEF-510E-8C46-92D2-E3525F146DE7}"/>
                  </a:ext>
                </a:extLst>
              </p:cNvPr>
              <p:cNvSpPr/>
              <p:nvPr/>
            </p:nvSpPr>
            <p:spPr>
              <a:xfrm>
                <a:off x="21015586" y="6938193"/>
                <a:ext cx="1154348" cy="257271"/>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66" name="Isosceles Triangle 29">
                <a:extLst>
                  <a:ext uri="{FF2B5EF4-FFF2-40B4-BE49-F238E27FC236}">
                    <a16:creationId xmlns:a16="http://schemas.microsoft.com/office/drawing/2014/main" id="{2B39F71D-E116-354D-BFF5-59F7655BC910}"/>
                  </a:ext>
                </a:extLst>
              </p:cNvPr>
              <p:cNvSpPr/>
              <p:nvPr/>
            </p:nvSpPr>
            <p:spPr>
              <a:xfrm rot="5400000">
                <a:off x="22152189" y="6955936"/>
                <a:ext cx="257271" cy="221785"/>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67" name="Rectangle 166">
                <a:extLst>
                  <a:ext uri="{FF2B5EF4-FFF2-40B4-BE49-F238E27FC236}">
                    <a16:creationId xmlns:a16="http://schemas.microsoft.com/office/drawing/2014/main" id="{B2C68238-2BE0-ED46-BD27-615D6C814B0F}"/>
                  </a:ext>
                </a:extLst>
              </p:cNvPr>
              <p:cNvSpPr/>
              <p:nvPr/>
            </p:nvSpPr>
            <p:spPr>
              <a:xfrm>
                <a:off x="22648989" y="6938193"/>
                <a:ext cx="1233857" cy="25727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68" name="Isosceles Triangle 31">
                <a:extLst>
                  <a:ext uri="{FF2B5EF4-FFF2-40B4-BE49-F238E27FC236}">
                    <a16:creationId xmlns:a16="http://schemas.microsoft.com/office/drawing/2014/main" id="{15F47865-E616-9646-9416-97F09E83465A}"/>
                  </a:ext>
                </a:extLst>
              </p:cNvPr>
              <p:cNvSpPr/>
              <p:nvPr/>
            </p:nvSpPr>
            <p:spPr>
              <a:xfrm rot="5400000">
                <a:off x="23865104" y="6955936"/>
                <a:ext cx="257271" cy="221785"/>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69" name="Rectangle 168">
                <a:extLst>
                  <a:ext uri="{FF2B5EF4-FFF2-40B4-BE49-F238E27FC236}">
                    <a16:creationId xmlns:a16="http://schemas.microsoft.com/office/drawing/2014/main" id="{7000A183-3BDE-6241-B211-FFBA5E3E706C}"/>
                  </a:ext>
                </a:extLst>
              </p:cNvPr>
              <p:cNvSpPr/>
              <p:nvPr/>
            </p:nvSpPr>
            <p:spPr>
              <a:xfrm>
                <a:off x="24361905" y="6938193"/>
                <a:ext cx="1132645" cy="2572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70" name="Isosceles Triangle 33">
                <a:extLst>
                  <a:ext uri="{FF2B5EF4-FFF2-40B4-BE49-F238E27FC236}">
                    <a16:creationId xmlns:a16="http://schemas.microsoft.com/office/drawing/2014/main" id="{871D5B82-26F3-E649-96C4-44B056FA7D91}"/>
                  </a:ext>
                </a:extLst>
              </p:cNvPr>
              <p:cNvSpPr/>
              <p:nvPr/>
            </p:nvSpPr>
            <p:spPr>
              <a:xfrm rot="5400000">
                <a:off x="25476806" y="6955936"/>
                <a:ext cx="257271" cy="221785"/>
              </a:xfrm>
              <a:prstGeom prs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grpSp>
        <p:sp>
          <p:nvSpPr>
            <p:cNvPr id="157" name="Text Placeholder 13">
              <a:extLst>
                <a:ext uri="{FF2B5EF4-FFF2-40B4-BE49-F238E27FC236}">
                  <a16:creationId xmlns:a16="http://schemas.microsoft.com/office/drawing/2014/main" id="{C561BDD5-E9CF-0B48-A676-DC10BFF1EA62}"/>
                </a:ext>
              </a:extLst>
            </p:cNvPr>
            <p:cNvSpPr txBox="1">
              <a:spLocks/>
            </p:cNvSpPr>
            <p:nvPr/>
          </p:nvSpPr>
          <p:spPr>
            <a:xfrm>
              <a:off x="8113624" y="4813378"/>
              <a:ext cx="1216789" cy="1837092"/>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sz="800" dirty="0"/>
                <a:t>We start with a </a:t>
              </a:r>
              <a:r>
                <a:rPr lang="en-GB" sz="800" dirty="0">
                  <a:solidFill>
                    <a:schemeClr val="tx2"/>
                  </a:solidFill>
                </a:rPr>
                <a:t>kick–off meeting</a:t>
              </a:r>
              <a:r>
                <a:rPr lang="en-GB" sz="800" dirty="0"/>
                <a:t> involving a high level review of your business’s existing transfer pricing intra-group charging processes.</a:t>
              </a:r>
            </a:p>
          </p:txBody>
        </p:sp>
        <p:sp>
          <p:nvSpPr>
            <p:cNvPr id="158" name="Text Placeholder 13">
              <a:extLst>
                <a:ext uri="{FF2B5EF4-FFF2-40B4-BE49-F238E27FC236}">
                  <a16:creationId xmlns:a16="http://schemas.microsoft.com/office/drawing/2014/main" id="{B0800134-839A-974F-9B05-7C787AC39313}"/>
                </a:ext>
              </a:extLst>
            </p:cNvPr>
            <p:cNvSpPr txBox="1">
              <a:spLocks/>
            </p:cNvSpPr>
            <p:nvPr/>
          </p:nvSpPr>
          <p:spPr>
            <a:xfrm>
              <a:off x="9521510" y="4813378"/>
              <a:ext cx="1447135" cy="1837092"/>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sz="800" dirty="0"/>
                <a:t>We will carry out </a:t>
              </a:r>
              <a:r>
                <a:rPr lang="en-GB" sz="800" dirty="0">
                  <a:solidFill>
                    <a:schemeClr val="tx2"/>
                  </a:solidFill>
                </a:rPr>
                <a:t>facilitated workshops </a:t>
              </a:r>
              <a:r>
                <a:rPr lang="en-GB" sz="800" dirty="0"/>
                <a:t>and/or </a:t>
              </a:r>
              <a:r>
                <a:rPr lang="en-GB" sz="800" dirty="0">
                  <a:solidFill>
                    <a:schemeClr val="tx2"/>
                  </a:solidFill>
                </a:rPr>
                <a:t>shadow your team </a:t>
              </a:r>
              <a:r>
                <a:rPr lang="en-GB" sz="800" dirty="0"/>
                <a:t>so we can really understand and ‘live’ your transfer pricing charging processes.  We base specialists on site to provide resource to walk through your transfer pricing procedures, and to enable us to document these processes.</a:t>
              </a:r>
            </a:p>
          </p:txBody>
        </p:sp>
        <p:sp>
          <p:nvSpPr>
            <p:cNvPr id="159" name="Text Placeholder 13">
              <a:extLst>
                <a:ext uri="{FF2B5EF4-FFF2-40B4-BE49-F238E27FC236}">
                  <a16:creationId xmlns:a16="http://schemas.microsoft.com/office/drawing/2014/main" id="{585298D8-7636-1545-AAB7-E80F86A9DAA0}"/>
                </a:ext>
              </a:extLst>
            </p:cNvPr>
            <p:cNvSpPr txBox="1">
              <a:spLocks/>
            </p:cNvSpPr>
            <p:nvPr/>
          </p:nvSpPr>
          <p:spPr>
            <a:xfrm>
              <a:off x="11234195" y="4813378"/>
              <a:ext cx="1447135" cy="1837092"/>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sz="800" dirty="0"/>
                <a:t>From this we will be able to develop a standardised process description and flowchart of existing processes, including identifying data sources, tools and extent of automation. This will include the development of a </a:t>
              </a:r>
              <a:r>
                <a:rPr lang="en-GB" sz="800" dirty="0">
                  <a:solidFill>
                    <a:schemeClr val="tx2"/>
                  </a:solidFill>
                </a:rPr>
                <a:t>Transfer </a:t>
              </a:r>
              <a:r>
                <a:rPr lang="en-GB" sz="800" dirty="0">
                  <a:solidFill>
                    <a:srgbClr val="ED1A3B"/>
                  </a:solidFill>
                </a:rPr>
                <a:t>Pricing Operating </a:t>
              </a:r>
              <a:r>
                <a:rPr lang="en-GB" sz="800" dirty="0">
                  <a:solidFill>
                    <a:schemeClr val="tx2"/>
                  </a:solidFill>
                </a:rPr>
                <a:t>Report.</a:t>
              </a:r>
            </a:p>
          </p:txBody>
        </p:sp>
        <p:sp>
          <p:nvSpPr>
            <p:cNvPr id="160" name="Text Placeholder 13">
              <a:extLst>
                <a:ext uri="{FF2B5EF4-FFF2-40B4-BE49-F238E27FC236}">
                  <a16:creationId xmlns:a16="http://schemas.microsoft.com/office/drawing/2014/main" id="{AC6A86EE-06A1-934E-AEE2-58809A2C45C2}"/>
                </a:ext>
              </a:extLst>
            </p:cNvPr>
            <p:cNvSpPr txBox="1">
              <a:spLocks/>
            </p:cNvSpPr>
            <p:nvPr/>
          </p:nvSpPr>
          <p:spPr>
            <a:xfrm>
              <a:off x="12859795" y="4813378"/>
              <a:ext cx="1447135" cy="1837092"/>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sz="800" dirty="0"/>
                <a:t>We will use our ‘</a:t>
              </a:r>
              <a:r>
                <a:rPr lang="en-GB" sz="800" dirty="0">
                  <a:solidFill>
                    <a:srgbClr val="FF0000"/>
                  </a:solidFill>
                </a:rPr>
                <a:t>Rainbow Analysis Tool</a:t>
              </a:r>
              <a:r>
                <a:rPr lang="en-GB" sz="800" dirty="0"/>
                <a:t>’ to interrogate your existing spreadsheets for processing integrity issues and include this in our findings.</a:t>
              </a:r>
            </a:p>
            <a:p>
              <a:pPr lvl="1"/>
              <a:r>
                <a:rPr lang="en-GB" sz="800" dirty="0"/>
                <a:t>We will discuss our work and findings </a:t>
              </a:r>
              <a:r>
                <a:rPr lang="en-GB" sz="800" dirty="0">
                  <a:solidFill>
                    <a:schemeClr val="tx2"/>
                  </a:solidFill>
                </a:rPr>
                <a:t>collaboratively</a:t>
              </a:r>
              <a:r>
                <a:rPr lang="en-GB" sz="800" dirty="0"/>
                <a:t> with you, and walk through our report and recommendations.</a:t>
              </a:r>
            </a:p>
          </p:txBody>
        </p:sp>
      </p:grpSp>
      <p:sp>
        <p:nvSpPr>
          <p:cNvPr id="174" name="Text Placeholder 13">
            <a:extLst>
              <a:ext uri="{FF2B5EF4-FFF2-40B4-BE49-F238E27FC236}">
                <a16:creationId xmlns:a16="http://schemas.microsoft.com/office/drawing/2014/main" id="{766FEABD-0BC7-A847-989E-4B6FA9A21D7C}"/>
              </a:ext>
            </a:extLst>
          </p:cNvPr>
          <p:cNvSpPr txBox="1">
            <a:spLocks/>
          </p:cNvSpPr>
          <p:nvPr/>
        </p:nvSpPr>
        <p:spPr>
          <a:xfrm>
            <a:off x="8111141" y="2331345"/>
            <a:ext cx="3084215" cy="1902705"/>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VALUE OF THE PROPOSITION</a:t>
            </a:r>
          </a:p>
          <a:p>
            <a:pPr lvl="1"/>
            <a:r>
              <a:rPr lang="en-GB" sz="800" dirty="0"/>
              <a:t>Our work provides transparency over the implementation of your transfer pricing policy, and assurance that the policy is working as stated. The assurance gained can be shared with internal and external stakeholders, (including tax authorities and auditors), in order to provide comfort around the governance and processes required for transfer pricing compliance. </a:t>
            </a:r>
          </a:p>
          <a:p>
            <a:pPr lvl="1"/>
            <a:r>
              <a:rPr lang="en-GB" sz="800" dirty="0"/>
              <a:t>The separate Transfer Pricing Operating Report (right) provides a working document for all relevant people in your business in terms of expected standards of conduct in how transfer pricing should be undertaken across the business.</a:t>
            </a:r>
          </a:p>
        </p:txBody>
      </p:sp>
      <p:sp>
        <p:nvSpPr>
          <p:cNvPr id="175" name="Text Placeholder 13">
            <a:extLst>
              <a:ext uri="{FF2B5EF4-FFF2-40B4-BE49-F238E27FC236}">
                <a16:creationId xmlns:a16="http://schemas.microsoft.com/office/drawing/2014/main" id="{9B6D77CD-B847-D540-924D-AE6B474E4957}"/>
              </a:ext>
            </a:extLst>
          </p:cNvPr>
          <p:cNvSpPr txBox="1">
            <a:spLocks/>
          </p:cNvSpPr>
          <p:nvPr/>
        </p:nvSpPr>
        <p:spPr>
          <a:xfrm>
            <a:off x="11486848" y="2331346"/>
            <a:ext cx="3094341" cy="2425369"/>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WHAT IS A TRANSFER PRICING OPERATING REPORT?</a:t>
            </a:r>
          </a:p>
          <a:p>
            <a:pPr lvl="1"/>
            <a:r>
              <a:rPr lang="en-GB" sz="800" dirty="0">
                <a:solidFill>
                  <a:schemeClr val="accent4"/>
                </a:solidFill>
              </a:rPr>
              <a:t>TYPICAL CONTENTS INCLUDE</a:t>
            </a:r>
          </a:p>
          <a:p>
            <a:pPr lvl="2">
              <a:spcAft>
                <a:spcPts val="200"/>
              </a:spcAft>
            </a:pPr>
            <a:r>
              <a:rPr lang="en-GB" sz="800" dirty="0"/>
              <a:t>Transfer Pricing principles</a:t>
            </a:r>
          </a:p>
          <a:p>
            <a:pPr lvl="2">
              <a:spcAft>
                <a:spcPts val="200"/>
              </a:spcAft>
            </a:pPr>
            <a:r>
              <a:rPr lang="en-GB" sz="800" dirty="0"/>
              <a:t>Transfer Pricing Governance, including accountabilities and responsibilities, escalation mechanisms, risk management</a:t>
            </a:r>
          </a:p>
          <a:p>
            <a:pPr lvl="2">
              <a:spcAft>
                <a:spcPts val="200"/>
              </a:spcAft>
            </a:pPr>
            <a:r>
              <a:rPr lang="en-GB" sz="800" dirty="0"/>
              <a:t>Transfer Pricing intra-group charging process narratives, process maps</a:t>
            </a:r>
          </a:p>
          <a:p>
            <a:pPr lvl="2">
              <a:spcAft>
                <a:spcPts val="200"/>
              </a:spcAft>
            </a:pPr>
            <a:r>
              <a:rPr lang="en-GB" sz="800" dirty="0"/>
              <a:t>List of key controls</a:t>
            </a:r>
          </a:p>
          <a:p>
            <a:pPr lvl="2">
              <a:spcAft>
                <a:spcPts val="200"/>
              </a:spcAft>
            </a:pPr>
            <a:r>
              <a:rPr lang="en-GB" sz="800" dirty="0"/>
              <a:t>List of Transfer Pricing tools (mainly Excel) used in the process.</a:t>
            </a:r>
          </a:p>
          <a:p>
            <a:pPr lvl="1">
              <a:spcBef>
                <a:spcPts val="600"/>
              </a:spcBef>
            </a:pPr>
            <a:r>
              <a:rPr lang="en-GB" sz="800" dirty="0">
                <a:solidFill>
                  <a:schemeClr val="accent4"/>
                </a:solidFill>
              </a:rPr>
              <a:t>APPENDICES</a:t>
            </a:r>
          </a:p>
          <a:p>
            <a:pPr lvl="2">
              <a:spcAft>
                <a:spcPts val="200"/>
              </a:spcAft>
            </a:pPr>
            <a:r>
              <a:rPr lang="en-GB" sz="800" dirty="0"/>
              <a:t>Relevant policies (e.g., TP Policy Statement Documentation policy)</a:t>
            </a:r>
          </a:p>
          <a:p>
            <a:pPr lvl="2">
              <a:spcAft>
                <a:spcPts val="200"/>
              </a:spcAft>
            </a:pPr>
            <a:r>
              <a:rPr lang="en-GB" sz="800" dirty="0"/>
              <a:t>Transfer Pricing spreadsheet review analysis using our Rainbow Analysis Tool (see right)</a:t>
            </a:r>
          </a:p>
          <a:p>
            <a:pPr lvl="2">
              <a:spcAft>
                <a:spcPts val="200"/>
              </a:spcAft>
            </a:pPr>
            <a:r>
              <a:rPr lang="en-GB" sz="800" dirty="0"/>
              <a:t>‘RACI’ Matrix mapping for defined processes.</a:t>
            </a:r>
          </a:p>
        </p:txBody>
      </p:sp>
      <p:sp>
        <p:nvSpPr>
          <p:cNvPr id="176" name="Text Placeholder 13">
            <a:extLst>
              <a:ext uri="{FF2B5EF4-FFF2-40B4-BE49-F238E27FC236}">
                <a16:creationId xmlns:a16="http://schemas.microsoft.com/office/drawing/2014/main" id="{80A4D59C-CB7F-9E4A-BF39-C07B376C06CD}"/>
              </a:ext>
            </a:extLst>
          </p:cNvPr>
          <p:cNvSpPr txBox="1">
            <a:spLocks/>
          </p:cNvSpPr>
          <p:nvPr/>
        </p:nvSpPr>
        <p:spPr>
          <a:xfrm>
            <a:off x="8106379" y="5021257"/>
            <a:ext cx="6485013" cy="217301"/>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EXAMPLE OF A PROCESS OVERVIEW FOR A TRANSFER PRICING CHARGING MODEL</a:t>
            </a:r>
          </a:p>
        </p:txBody>
      </p:sp>
      <p:sp>
        <p:nvSpPr>
          <p:cNvPr id="177" name="Text Placeholder 13">
            <a:extLst>
              <a:ext uri="{FF2B5EF4-FFF2-40B4-BE49-F238E27FC236}">
                <a16:creationId xmlns:a16="http://schemas.microsoft.com/office/drawing/2014/main" id="{7662FE97-124A-154A-9500-E1D0B63E9C8D}"/>
              </a:ext>
            </a:extLst>
          </p:cNvPr>
          <p:cNvSpPr txBox="1">
            <a:spLocks/>
          </p:cNvSpPr>
          <p:nvPr/>
        </p:nvSpPr>
        <p:spPr>
          <a:xfrm>
            <a:off x="15682771" y="2995448"/>
            <a:ext cx="2995612" cy="1902705"/>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solidFill>
                  <a:schemeClr val="bg1"/>
                </a:solidFill>
              </a:rPr>
              <a:t>OUR RAINBOW ANALYSIS TOOL</a:t>
            </a:r>
          </a:p>
          <a:p>
            <a:pPr lvl="1"/>
            <a:r>
              <a:rPr lang="en-GB" sz="800" dirty="0">
                <a:solidFill>
                  <a:schemeClr val="bg1"/>
                </a:solidFill>
              </a:rPr>
              <a:t>Our Rainbow Analysis Tool provides confidence over the accuracy, completeness and integrity of spreadsheets. It is a vital part of the ‘review’ phase and delivers: </a:t>
            </a:r>
          </a:p>
          <a:p>
            <a:pPr lvl="2">
              <a:spcAft>
                <a:spcPts val="200"/>
              </a:spcAft>
            </a:pPr>
            <a:r>
              <a:rPr lang="en-GB" sz="800" dirty="0">
                <a:solidFill>
                  <a:schemeClr val="bg1"/>
                </a:solidFill>
              </a:rPr>
              <a:t>Discovery of hidden sheets, rows/columns, comments, broken links and inter sheet logic; </a:t>
            </a:r>
          </a:p>
          <a:p>
            <a:pPr lvl="2">
              <a:spcAft>
                <a:spcPts val="200"/>
              </a:spcAft>
            </a:pPr>
            <a:r>
              <a:rPr lang="en-GB" sz="800" dirty="0">
                <a:solidFill>
                  <a:schemeClr val="bg1"/>
                </a:solidFill>
              </a:rPr>
              <a:t>Highlighting of manual adjustments made to formulae or inconsistent formulae;</a:t>
            </a:r>
          </a:p>
          <a:p>
            <a:pPr lvl="2">
              <a:spcAft>
                <a:spcPts val="200"/>
              </a:spcAft>
            </a:pPr>
            <a:r>
              <a:rPr lang="en-GB" sz="800" dirty="0">
                <a:solidFill>
                  <a:schemeClr val="bg1"/>
                </a:solidFill>
              </a:rPr>
              <a:t>Identification of circular references; </a:t>
            </a:r>
          </a:p>
          <a:p>
            <a:pPr lvl="2">
              <a:spcAft>
                <a:spcPts val="200"/>
              </a:spcAft>
            </a:pPr>
            <a:r>
              <a:rPr lang="en-GB" sz="800" dirty="0">
                <a:solidFill>
                  <a:schemeClr val="bg1"/>
                </a:solidFill>
              </a:rPr>
              <a:t>Comparison of two spreadsheets, to identify changes and manage version control; and</a:t>
            </a:r>
          </a:p>
          <a:p>
            <a:pPr lvl="2">
              <a:spcAft>
                <a:spcPts val="200"/>
              </a:spcAft>
            </a:pPr>
            <a:r>
              <a:rPr lang="en-GB" sz="800" dirty="0">
                <a:solidFill>
                  <a:schemeClr val="bg1"/>
                </a:solidFill>
              </a:rPr>
              <a:t>Random or systematic sampling of data for further testing. </a:t>
            </a:r>
          </a:p>
        </p:txBody>
      </p:sp>
      <p:sp>
        <p:nvSpPr>
          <p:cNvPr id="178" name="Text Placeholder 13">
            <a:extLst>
              <a:ext uri="{FF2B5EF4-FFF2-40B4-BE49-F238E27FC236}">
                <a16:creationId xmlns:a16="http://schemas.microsoft.com/office/drawing/2014/main" id="{873071C5-72F1-A348-8BF9-63A909FD86DE}"/>
              </a:ext>
            </a:extLst>
          </p:cNvPr>
          <p:cNvSpPr txBox="1">
            <a:spLocks/>
          </p:cNvSpPr>
          <p:nvPr/>
        </p:nvSpPr>
        <p:spPr>
          <a:xfrm>
            <a:off x="19308234" y="7380742"/>
            <a:ext cx="2678111" cy="1609284"/>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sz="1200" dirty="0"/>
              <a:t>CREDENTIALS</a:t>
            </a:r>
          </a:p>
          <a:p>
            <a:pPr lvl="1"/>
            <a:r>
              <a:rPr lang="en-GB" sz="1001" dirty="0"/>
              <a:t>Our team has worked with organisations across all industries in developing Transfer Pricing Operating Reports and providing assurance over the governance, effectiveness and accuracy of the transfer pricing operational charging process. An example includes one of the largest international consumer goods companies, to provide assurance and successfully articulate a highly complex TP operational charging process so that its accuracy could be readily communicated to HMRC and understood by new team members.</a:t>
            </a:r>
          </a:p>
        </p:txBody>
      </p:sp>
      <p:grpSp>
        <p:nvGrpSpPr>
          <p:cNvPr id="179" name="Group 178">
            <a:extLst>
              <a:ext uri="{FF2B5EF4-FFF2-40B4-BE49-F238E27FC236}">
                <a16:creationId xmlns:a16="http://schemas.microsoft.com/office/drawing/2014/main" id="{A1782953-A2B3-8C47-ABE7-C20F1D1DD8FA}"/>
              </a:ext>
            </a:extLst>
          </p:cNvPr>
          <p:cNvGrpSpPr/>
          <p:nvPr/>
        </p:nvGrpSpPr>
        <p:grpSpPr>
          <a:xfrm>
            <a:off x="19303684" y="5139219"/>
            <a:ext cx="3014696" cy="1631895"/>
            <a:chOff x="11744010" y="3181406"/>
            <a:chExt cx="3014696" cy="1631894"/>
          </a:xfrm>
        </p:grpSpPr>
        <p:grpSp>
          <p:nvGrpSpPr>
            <p:cNvPr id="180" name="Group 179">
              <a:extLst>
                <a:ext uri="{FF2B5EF4-FFF2-40B4-BE49-F238E27FC236}">
                  <a16:creationId xmlns:a16="http://schemas.microsoft.com/office/drawing/2014/main" id="{F6DCC602-AAE4-F540-AEB3-09F759194B72}"/>
                </a:ext>
              </a:extLst>
            </p:cNvPr>
            <p:cNvGrpSpPr/>
            <p:nvPr/>
          </p:nvGrpSpPr>
          <p:grpSpPr>
            <a:xfrm>
              <a:off x="11744010" y="3181406"/>
              <a:ext cx="2837003" cy="1506616"/>
              <a:chOff x="520701" y="2275113"/>
              <a:chExt cx="2837003" cy="1506616"/>
            </a:xfrm>
          </p:grpSpPr>
          <p:sp>
            <p:nvSpPr>
              <p:cNvPr id="182" name="Text Placeholder 5">
                <a:extLst>
                  <a:ext uri="{FF2B5EF4-FFF2-40B4-BE49-F238E27FC236}">
                    <a16:creationId xmlns:a16="http://schemas.microsoft.com/office/drawing/2014/main" id="{6E8D614F-4E2A-FD49-BDF8-8A78D8735F0A}"/>
                  </a:ext>
                </a:extLst>
              </p:cNvPr>
              <p:cNvSpPr txBox="1">
                <a:spLocks/>
              </p:cNvSpPr>
              <p:nvPr/>
            </p:nvSpPr>
            <p:spPr bwMode="gray">
              <a:xfrm>
                <a:off x="541513" y="2536824"/>
                <a:ext cx="2816191" cy="1244905"/>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38163"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38163"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38163"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38163"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defTabSz="360014"/>
                <a:r>
                  <a:rPr lang="en-US" dirty="0">
                    <a:solidFill>
                      <a:schemeClr val="bg1"/>
                    </a:solidFill>
                  </a:rPr>
                  <a:t>	</a:t>
                </a:r>
                <a:r>
                  <a:rPr lang="en-US" spc="-21" dirty="0">
                    <a:solidFill>
                      <a:schemeClr val="bg1"/>
                    </a:solidFill>
                  </a:rPr>
                  <a:t> </a:t>
                </a:r>
                <a:r>
                  <a:rPr lang="en-GB" spc="-21" dirty="0">
                    <a:solidFill>
                      <a:schemeClr val="bg1"/>
                    </a:solidFill>
                  </a:rPr>
                  <a:t>A rapid diagnostic of our year-end and other tax spreadsheets identified some glaring errors in formulae and links. A few ‘quick wins’ later, and we had minimal reconciliation errors, problem-free roll-forwards and more touch-of-a-button calculations. We had a ‘health report’ that we shared with our auditors to offer greater assurance over our spreadsheet controls.</a:t>
                </a:r>
                <a:endParaRPr lang="en-US" spc="-21" dirty="0">
                  <a:solidFill>
                    <a:schemeClr val="bg1"/>
                  </a:solidFill>
                </a:endParaRPr>
              </a:p>
            </p:txBody>
          </p:sp>
          <p:sp>
            <p:nvSpPr>
              <p:cNvPr id="183" name="TextBox 182">
                <a:extLst>
                  <a:ext uri="{FF2B5EF4-FFF2-40B4-BE49-F238E27FC236}">
                    <a16:creationId xmlns:a16="http://schemas.microsoft.com/office/drawing/2014/main" id="{8DA213D0-448C-3249-A924-89D45D09737C}"/>
                  </a:ext>
                </a:extLst>
              </p:cNvPr>
              <p:cNvSpPr txBox="1"/>
              <p:nvPr/>
            </p:nvSpPr>
            <p:spPr>
              <a:xfrm>
                <a:off x="520701" y="2275113"/>
                <a:ext cx="369886" cy="738664"/>
              </a:xfrm>
              <a:prstGeom prst="rect">
                <a:avLst/>
              </a:prstGeom>
              <a:noFill/>
            </p:spPr>
            <p:txBody>
              <a:bodyPr wrap="square" lIns="0" tIns="0" rIns="0" bIns="0" rtlCol="0">
                <a:spAutoFit/>
              </a:bodyPr>
              <a:lstStyle/>
              <a:p>
                <a:r>
                  <a:rPr lang="en-GB" sz="4800" b="1" dirty="0">
                    <a:solidFill>
                      <a:schemeClr val="bg1"/>
                    </a:solidFill>
                    <a:latin typeface="Times New Roman" panose="02020603050405020304" pitchFamily="18" charset="0"/>
                    <a:cs typeface="Times New Roman" panose="02020603050405020304" pitchFamily="18" charset="0"/>
                  </a:rPr>
                  <a:t>“</a:t>
                </a:r>
              </a:p>
            </p:txBody>
          </p:sp>
          <p:sp>
            <p:nvSpPr>
              <p:cNvPr id="184" name="TextBox 183">
                <a:extLst>
                  <a:ext uri="{FF2B5EF4-FFF2-40B4-BE49-F238E27FC236}">
                    <a16:creationId xmlns:a16="http://schemas.microsoft.com/office/drawing/2014/main" id="{603EC158-F284-D44F-A204-34F189E9F463}"/>
                  </a:ext>
                </a:extLst>
              </p:cNvPr>
              <p:cNvSpPr txBox="1"/>
              <p:nvPr/>
            </p:nvSpPr>
            <p:spPr>
              <a:xfrm rot="10800000">
                <a:off x="2558932" y="3034369"/>
                <a:ext cx="433112" cy="738664"/>
              </a:xfrm>
              <a:prstGeom prst="rect">
                <a:avLst/>
              </a:prstGeom>
              <a:noFill/>
            </p:spPr>
            <p:txBody>
              <a:bodyPr wrap="square" lIns="0" tIns="0" rIns="0" bIns="0" rtlCol="0">
                <a:spAutoFit/>
              </a:bodyPr>
              <a:lstStyle/>
              <a:p>
                <a:r>
                  <a:rPr lang="en-GB" sz="4800" b="1" dirty="0">
                    <a:solidFill>
                      <a:schemeClr val="bg1"/>
                    </a:solidFill>
                    <a:latin typeface="Times New Roman" panose="02020603050405020304" pitchFamily="18" charset="0"/>
                    <a:cs typeface="Times New Roman" panose="02020603050405020304" pitchFamily="18" charset="0"/>
                  </a:rPr>
                  <a:t>“</a:t>
                </a:r>
              </a:p>
            </p:txBody>
          </p:sp>
        </p:grpSp>
        <p:sp>
          <p:nvSpPr>
            <p:cNvPr id="181" name="Text Placeholder 13">
              <a:extLst>
                <a:ext uri="{FF2B5EF4-FFF2-40B4-BE49-F238E27FC236}">
                  <a16:creationId xmlns:a16="http://schemas.microsoft.com/office/drawing/2014/main" id="{7C886269-C669-164C-8558-66F1997AFD9B}"/>
                </a:ext>
              </a:extLst>
            </p:cNvPr>
            <p:cNvSpPr txBox="1">
              <a:spLocks/>
            </p:cNvSpPr>
            <p:nvPr/>
          </p:nvSpPr>
          <p:spPr>
            <a:xfrm>
              <a:off x="11763094" y="4651561"/>
              <a:ext cx="2995612" cy="161739"/>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dirty="0">
                  <a:solidFill>
                    <a:schemeClr val="bg1"/>
                  </a:solidFill>
                </a:rPr>
                <a:t>TAX MANAGER, JSE TOP 100 BUSINESS</a:t>
              </a:r>
            </a:p>
          </p:txBody>
        </p:sp>
      </p:grpSp>
      <p:grpSp>
        <p:nvGrpSpPr>
          <p:cNvPr id="185" name="Group 184">
            <a:extLst>
              <a:ext uri="{FF2B5EF4-FFF2-40B4-BE49-F238E27FC236}">
                <a16:creationId xmlns:a16="http://schemas.microsoft.com/office/drawing/2014/main" id="{FBAAB07F-E59D-4143-BA96-C4DEC4818090}"/>
              </a:ext>
            </a:extLst>
          </p:cNvPr>
          <p:cNvGrpSpPr/>
          <p:nvPr/>
        </p:nvGrpSpPr>
        <p:grpSpPr>
          <a:xfrm>
            <a:off x="534989" y="6592114"/>
            <a:ext cx="6499225" cy="1282181"/>
            <a:chOff x="534988" y="6592114"/>
            <a:chExt cx="6499225" cy="1282182"/>
          </a:xfrm>
        </p:grpSpPr>
        <p:sp>
          <p:nvSpPr>
            <p:cNvPr id="186" name="Rectangle 185">
              <a:extLst>
                <a:ext uri="{FF2B5EF4-FFF2-40B4-BE49-F238E27FC236}">
                  <a16:creationId xmlns:a16="http://schemas.microsoft.com/office/drawing/2014/main" id="{6E73487C-1E4F-3A4D-B469-2B8B44C1BBE2}"/>
                </a:ext>
              </a:extLst>
            </p:cNvPr>
            <p:cNvSpPr/>
            <p:nvPr/>
          </p:nvSpPr>
          <p:spPr>
            <a:xfrm>
              <a:off x="534988" y="6592114"/>
              <a:ext cx="6499225" cy="12664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87" name="Text Placeholder 13">
              <a:extLst>
                <a:ext uri="{FF2B5EF4-FFF2-40B4-BE49-F238E27FC236}">
                  <a16:creationId xmlns:a16="http://schemas.microsoft.com/office/drawing/2014/main" id="{5BAEC7C5-80B5-3D46-9422-9AF0FADBB688}"/>
                </a:ext>
              </a:extLst>
            </p:cNvPr>
            <p:cNvSpPr txBox="1">
              <a:spLocks/>
            </p:cNvSpPr>
            <p:nvPr/>
          </p:nvSpPr>
          <p:spPr>
            <a:xfrm>
              <a:off x="632847" y="6697125"/>
              <a:ext cx="1554094" cy="185811"/>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dirty="0"/>
                <a:t>TYPICAL APPROACH</a:t>
              </a:r>
            </a:p>
          </p:txBody>
        </p:sp>
        <p:sp>
          <p:nvSpPr>
            <p:cNvPr id="188" name="Text Placeholder 13">
              <a:extLst>
                <a:ext uri="{FF2B5EF4-FFF2-40B4-BE49-F238E27FC236}">
                  <a16:creationId xmlns:a16="http://schemas.microsoft.com/office/drawing/2014/main" id="{7EFA632F-A92A-F34B-AC92-02B3F72C4721}"/>
                </a:ext>
              </a:extLst>
            </p:cNvPr>
            <p:cNvSpPr txBox="1">
              <a:spLocks/>
            </p:cNvSpPr>
            <p:nvPr/>
          </p:nvSpPr>
          <p:spPr>
            <a:xfrm>
              <a:off x="641139" y="6912346"/>
              <a:ext cx="1593912" cy="737008"/>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r>
                <a:rPr lang="en-GB" sz="800" dirty="0"/>
                <a:t>The objective of our work is to undertake a current state analysis to map your existing transfer pricing intra-group charging processes.</a:t>
              </a:r>
            </a:p>
          </p:txBody>
        </p:sp>
        <p:sp>
          <p:nvSpPr>
            <p:cNvPr id="189" name="Text Placeholder 13">
              <a:extLst>
                <a:ext uri="{FF2B5EF4-FFF2-40B4-BE49-F238E27FC236}">
                  <a16:creationId xmlns:a16="http://schemas.microsoft.com/office/drawing/2014/main" id="{18863A26-F5EF-384C-A3E5-E85D98C18C46}"/>
                </a:ext>
              </a:extLst>
            </p:cNvPr>
            <p:cNvSpPr txBox="1">
              <a:spLocks/>
            </p:cNvSpPr>
            <p:nvPr/>
          </p:nvSpPr>
          <p:spPr>
            <a:xfrm>
              <a:off x="2390549" y="6912345"/>
              <a:ext cx="2063667" cy="946230"/>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sz="800" b="1" dirty="0"/>
                <a:t>This will enable:</a:t>
              </a:r>
            </a:p>
            <a:p>
              <a:pPr lvl="2">
                <a:spcAft>
                  <a:spcPts val="200"/>
                </a:spcAft>
              </a:pPr>
              <a:r>
                <a:rPr lang="en-GB" sz="800" spc="-21" dirty="0"/>
                <a:t>the development of an operational transfer pricing charging framework that you can have confidence in as robust, regularised and able to accommodate external regulatory changes and complexities; and</a:t>
              </a:r>
            </a:p>
          </p:txBody>
        </p:sp>
        <p:sp>
          <p:nvSpPr>
            <p:cNvPr id="190" name="Text Placeholder 13">
              <a:extLst>
                <a:ext uri="{FF2B5EF4-FFF2-40B4-BE49-F238E27FC236}">
                  <a16:creationId xmlns:a16="http://schemas.microsoft.com/office/drawing/2014/main" id="{76BF8A4B-FD71-4C49-8C14-84647A88D244}"/>
                </a:ext>
              </a:extLst>
            </p:cNvPr>
            <p:cNvSpPr txBox="1">
              <a:spLocks/>
            </p:cNvSpPr>
            <p:nvPr/>
          </p:nvSpPr>
          <p:spPr>
            <a:xfrm>
              <a:off x="4767807" y="7101000"/>
              <a:ext cx="2063667" cy="773296"/>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2">
                <a:spcAft>
                  <a:spcPts val="200"/>
                </a:spcAft>
              </a:pPr>
              <a:r>
                <a:rPr lang="en-GB" sz="800" dirty="0"/>
                <a:t>The identification of areas for future improvement, for example through enhanced standardisation, simplification or by the use of technology and automation.</a:t>
              </a:r>
            </a:p>
          </p:txBody>
        </p:sp>
      </p:grpSp>
      <p:sp>
        <p:nvSpPr>
          <p:cNvPr id="191" name="Text Placeholder 2">
            <a:extLst>
              <a:ext uri="{FF2B5EF4-FFF2-40B4-BE49-F238E27FC236}">
                <a16:creationId xmlns:a16="http://schemas.microsoft.com/office/drawing/2014/main" id="{BE76F818-B2E4-EC46-BFCE-2462CD2964BC}"/>
              </a:ext>
            </a:extLst>
          </p:cNvPr>
          <p:cNvSpPr txBox="1">
            <a:spLocks/>
          </p:cNvSpPr>
          <p:nvPr/>
        </p:nvSpPr>
        <p:spPr bwMode="gray">
          <a:xfrm>
            <a:off x="8094339" y="5398031"/>
            <a:ext cx="9611686" cy="19697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800" dirty="0"/>
              <a:t>Manufacturer sells to Supply Chain Co for export to overseas distributors, relying on </a:t>
            </a:r>
            <a:r>
              <a:rPr lang="en-US" sz="800"/>
              <a:t>certain Intangibles. </a:t>
            </a:r>
            <a:endParaRPr lang="en-GB" sz="800" dirty="0"/>
          </a:p>
        </p:txBody>
      </p:sp>
      <p:sp>
        <p:nvSpPr>
          <p:cNvPr id="192" name="Text Placeholder 2">
            <a:extLst>
              <a:ext uri="{FF2B5EF4-FFF2-40B4-BE49-F238E27FC236}">
                <a16:creationId xmlns:a16="http://schemas.microsoft.com/office/drawing/2014/main" id="{A4491EFF-395A-D541-A9DC-B1A85CA4F418}"/>
              </a:ext>
            </a:extLst>
          </p:cNvPr>
          <p:cNvSpPr txBox="1">
            <a:spLocks/>
          </p:cNvSpPr>
          <p:nvPr/>
        </p:nvSpPr>
        <p:spPr bwMode="gray">
          <a:xfrm>
            <a:off x="8094339" y="7260483"/>
            <a:ext cx="10443182" cy="18572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800" dirty="0"/>
              <a:t>The process steps for the Model are as follows. </a:t>
            </a:r>
            <a:endParaRPr lang="en-GB" sz="800" dirty="0"/>
          </a:p>
        </p:txBody>
      </p:sp>
      <p:graphicFrame>
        <p:nvGraphicFramePr>
          <p:cNvPr id="193" name="Table 192">
            <a:extLst>
              <a:ext uri="{FF2B5EF4-FFF2-40B4-BE49-F238E27FC236}">
                <a16:creationId xmlns:a16="http://schemas.microsoft.com/office/drawing/2014/main" id="{C7DCF11A-107C-E843-9B0E-1B1AD5B6B684}"/>
              </a:ext>
            </a:extLst>
          </p:cNvPr>
          <p:cNvGraphicFramePr>
            <a:graphicFrameLocks noGrp="1"/>
          </p:cNvGraphicFramePr>
          <p:nvPr>
            <p:extLst>
              <p:ext uri="{D42A27DB-BD31-4B8C-83A1-F6EECF244321}">
                <p14:modId xmlns:p14="http://schemas.microsoft.com/office/powerpoint/2010/main" val="2389249962"/>
              </p:ext>
            </p:extLst>
          </p:nvPr>
        </p:nvGraphicFramePr>
        <p:xfrm>
          <a:off x="8098788" y="7463465"/>
          <a:ext cx="9891079" cy="2345201"/>
        </p:xfrm>
        <a:graphic>
          <a:graphicData uri="http://schemas.openxmlformats.org/drawingml/2006/table">
            <a:tbl>
              <a:tblPr firstRow="1" firstCol="1" bandRow="1">
                <a:tableStyleId>{5C22544A-7EE6-4342-B048-85BDC9FD1C3A}</a:tableStyleId>
              </a:tblPr>
              <a:tblGrid>
                <a:gridCol w="476294">
                  <a:extLst>
                    <a:ext uri="{9D8B030D-6E8A-4147-A177-3AD203B41FA5}">
                      <a16:colId xmlns:a16="http://schemas.microsoft.com/office/drawing/2014/main" val="2798084671"/>
                    </a:ext>
                  </a:extLst>
                </a:gridCol>
                <a:gridCol w="1129104">
                  <a:extLst>
                    <a:ext uri="{9D8B030D-6E8A-4147-A177-3AD203B41FA5}">
                      <a16:colId xmlns:a16="http://schemas.microsoft.com/office/drawing/2014/main" val="2429292373"/>
                    </a:ext>
                  </a:extLst>
                </a:gridCol>
                <a:gridCol w="815635">
                  <a:extLst>
                    <a:ext uri="{9D8B030D-6E8A-4147-A177-3AD203B41FA5}">
                      <a16:colId xmlns:a16="http://schemas.microsoft.com/office/drawing/2014/main" val="637135373"/>
                    </a:ext>
                  </a:extLst>
                </a:gridCol>
                <a:gridCol w="867048">
                  <a:extLst>
                    <a:ext uri="{9D8B030D-6E8A-4147-A177-3AD203B41FA5}">
                      <a16:colId xmlns:a16="http://schemas.microsoft.com/office/drawing/2014/main" val="3915309068"/>
                    </a:ext>
                  </a:extLst>
                </a:gridCol>
                <a:gridCol w="1238231">
                  <a:extLst>
                    <a:ext uri="{9D8B030D-6E8A-4147-A177-3AD203B41FA5}">
                      <a16:colId xmlns:a16="http://schemas.microsoft.com/office/drawing/2014/main" val="570121208"/>
                    </a:ext>
                  </a:extLst>
                </a:gridCol>
                <a:gridCol w="646724">
                  <a:extLst>
                    <a:ext uri="{9D8B030D-6E8A-4147-A177-3AD203B41FA5}">
                      <a16:colId xmlns:a16="http://schemas.microsoft.com/office/drawing/2014/main" val="892205487"/>
                    </a:ext>
                  </a:extLst>
                </a:gridCol>
                <a:gridCol w="1078888">
                  <a:extLst>
                    <a:ext uri="{9D8B030D-6E8A-4147-A177-3AD203B41FA5}">
                      <a16:colId xmlns:a16="http://schemas.microsoft.com/office/drawing/2014/main" val="152242884"/>
                    </a:ext>
                  </a:extLst>
                </a:gridCol>
                <a:gridCol w="1401490">
                  <a:extLst>
                    <a:ext uri="{9D8B030D-6E8A-4147-A177-3AD203B41FA5}">
                      <a16:colId xmlns:a16="http://schemas.microsoft.com/office/drawing/2014/main" val="3391770140"/>
                    </a:ext>
                  </a:extLst>
                </a:gridCol>
                <a:gridCol w="1060126">
                  <a:extLst>
                    <a:ext uri="{9D8B030D-6E8A-4147-A177-3AD203B41FA5}">
                      <a16:colId xmlns:a16="http://schemas.microsoft.com/office/drawing/2014/main" val="2069731918"/>
                    </a:ext>
                  </a:extLst>
                </a:gridCol>
                <a:gridCol w="1177539">
                  <a:extLst>
                    <a:ext uri="{9D8B030D-6E8A-4147-A177-3AD203B41FA5}">
                      <a16:colId xmlns:a16="http://schemas.microsoft.com/office/drawing/2014/main" val="1964856908"/>
                    </a:ext>
                  </a:extLst>
                </a:gridCol>
              </a:tblGrid>
              <a:tr h="279840">
                <a:tc>
                  <a:txBody>
                    <a:bodyPr/>
                    <a:lstStyle/>
                    <a:p>
                      <a:pPr algn="l">
                        <a:spcAft>
                          <a:spcPts val="0"/>
                        </a:spcAft>
                      </a:pPr>
                      <a:r>
                        <a:rPr lang="en-GB" sz="800" dirty="0">
                          <a:solidFill>
                            <a:schemeClr val="bg1"/>
                          </a:solidFill>
                          <a:effectLst/>
                        </a:rPr>
                        <a:t>Step</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Transaction</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Payee</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Payor</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Transfer Price</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When price set</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When transaction</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Who sets price</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‘Responsible’</a:t>
                      </a:r>
                    </a:p>
                    <a:p>
                      <a:pPr algn="l">
                        <a:spcAft>
                          <a:spcPts val="0"/>
                        </a:spcAft>
                      </a:pPr>
                      <a:r>
                        <a:rPr lang="en-GB" sz="800" dirty="0">
                          <a:solidFill>
                            <a:schemeClr val="bg1"/>
                          </a:solidFill>
                          <a:effectLst/>
                        </a:rPr>
                        <a:t>Process owner</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tc>
                  <a:txBody>
                    <a:bodyPr/>
                    <a:lstStyle/>
                    <a:p>
                      <a:pPr algn="l">
                        <a:spcAft>
                          <a:spcPts val="0"/>
                        </a:spcAft>
                      </a:pPr>
                      <a:r>
                        <a:rPr lang="en-GB" sz="800" dirty="0">
                          <a:solidFill>
                            <a:schemeClr val="bg1"/>
                          </a:solidFill>
                          <a:effectLst/>
                        </a:rPr>
                        <a:t>‘Accountable’</a:t>
                      </a:r>
                    </a:p>
                    <a:p>
                      <a:pPr algn="l">
                        <a:spcAft>
                          <a:spcPts val="0"/>
                        </a:spcAft>
                      </a:pPr>
                      <a:r>
                        <a:rPr lang="en-GB" sz="800" dirty="0">
                          <a:solidFill>
                            <a:schemeClr val="bg1"/>
                          </a:solidFill>
                          <a:effectLst/>
                        </a:rPr>
                        <a:t>Person</a:t>
                      </a:r>
                      <a:endParaRPr lang="en-GB" sz="800" dirty="0">
                        <a:solidFill>
                          <a:schemeClr val="bg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57C91"/>
                    </a:solidFill>
                  </a:tcPr>
                </a:tc>
                <a:extLst>
                  <a:ext uri="{0D108BD9-81ED-4DB2-BD59-A6C34878D82A}">
                    <a16:rowId xmlns:a16="http://schemas.microsoft.com/office/drawing/2014/main" val="906044632"/>
                  </a:ext>
                </a:extLst>
              </a:tr>
              <a:tr h="279840">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algn="l">
                        <a:spcAft>
                          <a:spcPts val="0"/>
                        </a:spcAft>
                      </a:pPr>
                      <a:r>
                        <a:rPr lang="en-GB" sz="800" dirty="0">
                          <a:solidFill>
                            <a:schemeClr val="tx1"/>
                          </a:solidFill>
                          <a:effectLst/>
                        </a:rPr>
                        <a:t>Product Sale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Manufacturer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Cost + X%</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P12 of prior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Throughout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Manufacturing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38100" cmpd="sng">
                      <a:noFill/>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9254457"/>
                  </a:ext>
                </a:extLst>
              </a:tr>
              <a:tr h="279840">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l">
                        <a:spcAft>
                          <a:spcPts val="0"/>
                        </a:spcAft>
                      </a:pPr>
                      <a:r>
                        <a:rPr lang="en-GB" sz="800" dirty="0">
                          <a:solidFill>
                            <a:schemeClr val="tx1"/>
                          </a:solidFill>
                          <a:effectLst/>
                        </a:rPr>
                        <a:t>Supply Chain Co</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Distributor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Revenue-Y%</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P12 of prior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Throughout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Manufacturing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0214766"/>
                  </a:ext>
                </a:extLst>
              </a:tr>
              <a:tr h="279042">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GB"/>
                    </a:p>
                  </a:txBody>
                  <a:tcPr/>
                </a:tc>
                <a:tc>
                  <a:txBody>
                    <a:bodyPr/>
                    <a:lstStyle/>
                    <a:p>
                      <a:pPr algn="l">
                        <a:spcAft>
                          <a:spcPts val="0"/>
                        </a:spcAft>
                      </a:pPr>
                      <a:r>
                        <a:rPr lang="en-GB" sz="800" dirty="0">
                          <a:solidFill>
                            <a:schemeClr val="tx1"/>
                          </a:solidFill>
                          <a:effectLst/>
                        </a:rPr>
                        <a:t>Distributor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Third party</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latin typeface="+mn-lt"/>
                          <a:ea typeface="+mn-ea"/>
                          <a:cs typeface="+mn-cs"/>
                        </a:rPr>
                        <a:t>N/A</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On sale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Throughout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Manufacturing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2120272"/>
                  </a:ext>
                </a:extLst>
              </a:tr>
              <a:tr h="314325">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Intangible</a:t>
                      </a:r>
                      <a:r>
                        <a:rPr lang="en-GB" sz="800" baseline="0" dirty="0">
                          <a:solidFill>
                            <a:schemeClr val="tx1"/>
                          </a:solidFill>
                          <a:effectLst/>
                        </a:rPr>
                        <a:t> </a:t>
                      </a:r>
                      <a:r>
                        <a:rPr lang="en-GB" sz="800" dirty="0">
                          <a:solidFill>
                            <a:schemeClr val="tx1"/>
                          </a:solidFill>
                          <a:effectLst/>
                        </a:rPr>
                        <a:t>recharge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Distributor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latin typeface="+mn-lt"/>
                          <a:ea typeface="+mn-ea"/>
                          <a:cs typeface="+mn-cs"/>
                        </a:rPr>
                        <a:t>Cost</a:t>
                      </a:r>
                      <a:r>
                        <a:rPr lang="en-GB" sz="800" baseline="0" dirty="0">
                          <a:solidFill>
                            <a:schemeClr val="tx1"/>
                          </a:solidFill>
                          <a:effectLst/>
                          <a:latin typeface="+mn-lt"/>
                          <a:ea typeface="+mn-ea"/>
                          <a:cs typeface="+mn-cs"/>
                        </a:rPr>
                        <a:t> reimbursement</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In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In P12</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Manufacturing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Business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1672404"/>
                  </a:ext>
                </a:extLst>
              </a:tr>
              <a:tr h="329760">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Licence payment</a:t>
                      </a: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Intangible Owner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Licence payment less any intangible</a:t>
                      </a:r>
                      <a:r>
                        <a:rPr lang="en-GB" sz="800" baseline="0" dirty="0">
                          <a:solidFill>
                            <a:schemeClr val="tx1"/>
                          </a:solidFill>
                          <a:effectLst/>
                        </a:rPr>
                        <a:t> </a:t>
                      </a:r>
                      <a:r>
                        <a:rPr lang="en-GB" sz="800" dirty="0">
                          <a:solidFill>
                            <a:schemeClr val="tx1"/>
                          </a:solidFill>
                          <a:effectLst/>
                        </a:rPr>
                        <a:t>recharge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In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In P12</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 finance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 Finance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343951"/>
                  </a:ext>
                </a:extLst>
              </a:tr>
              <a:tr h="279840">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Supply</a:t>
                      </a:r>
                      <a:r>
                        <a:rPr lang="en-GB" sz="8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Co fee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906563" rtl="0" eaLnBrk="1" fontAlgn="auto" latinLnBrk="0" hangingPunct="1">
                        <a:lnSpc>
                          <a:spcPct val="100000"/>
                        </a:lnSpc>
                        <a:spcBef>
                          <a:spcPts val="0"/>
                        </a:spcBef>
                        <a:spcAft>
                          <a:spcPts val="0"/>
                        </a:spcAft>
                        <a:buClrTx/>
                        <a:buSzTx/>
                        <a:buFontTx/>
                        <a:buNone/>
                        <a:tabLst/>
                        <a:defRPr/>
                      </a:pPr>
                      <a:r>
                        <a:rPr lang="en-GB" sz="800" dirty="0">
                          <a:solidFill>
                            <a:schemeClr val="tx1"/>
                          </a:solidFill>
                          <a:effectLst/>
                        </a:rPr>
                        <a:t>Supply Chain Co</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906563" rtl="0" eaLnBrk="1" fontAlgn="auto" latinLnBrk="0" hangingPunct="1">
                        <a:lnSpc>
                          <a:spcPct val="100000"/>
                        </a:lnSpc>
                        <a:spcBef>
                          <a:spcPts val="0"/>
                        </a:spcBef>
                        <a:spcAft>
                          <a:spcPts val="0"/>
                        </a:spcAft>
                        <a:buClrTx/>
                        <a:buSzTx/>
                        <a:buFontTx/>
                        <a:buNone/>
                        <a:tabLst/>
                        <a:defRPr/>
                      </a:pPr>
                      <a:r>
                        <a:rPr lang="en-GB" sz="800" dirty="0">
                          <a:solidFill>
                            <a:schemeClr val="tx1"/>
                          </a:solidFill>
                          <a:effectLst/>
                          <a:latin typeface="+mn-lt"/>
                          <a:ea typeface="+mn-ea"/>
                          <a:cs typeface="+mn-cs"/>
                        </a:rPr>
                        <a:t>Intangible</a:t>
                      </a:r>
                      <a:r>
                        <a:rPr lang="en-GB" sz="800" baseline="0" dirty="0">
                          <a:solidFill>
                            <a:schemeClr val="tx1"/>
                          </a:solidFill>
                          <a:effectLst/>
                          <a:latin typeface="+mn-lt"/>
                          <a:ea typeface="+mn-ea"/>
                          <a:cs typeface="+mn-cs"/>
                        </a:rPr>
                        <a:t> Owner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Target</a:t>
                      </a:r>
                      <a:r>
                        <a:rPr lang="en-GB" sz="800" baseline="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 profit</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P9</a:t>
                      </a: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P10</a:t>
                      </a: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906563" rtl="0" eaLnBrk="1" fontAlgn="auto" latinLnBrk="0" hangingPunct="1">
                        <a:lnSpc>
                          <a:spcPct val="100000"/>
                        </a:lnSpc>
                        <a:spcBef>
                          <a:spcPts val="0"/>
                        </a:spcBef>
                        <a:spcAft>
                          <a:spcPts val="0"/>
                        </a:spcAft>
                        <a:buClrTx/>
                        <a:buSzTx/>
                        <a:buFontTx/>
                        <a:buNone/>
                        <a:tabLst/>
                        <a:defRPr/>
                      </a:pPr>
                      <a:r>
                        <a:rPr lang="en-GB" sz="800" dirty="0">
                          <a:solidFill>
                            <a:schemeClr val="tx1"/>
                          </a:solidFill>
                          <a:effectLst/>
                        </a:rPr>
                        <a:t>Supply Chain Co finance team</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 finance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Aft>
                          <a:spcPts val="0"/>
                        </a:spcAft>
                      </a:pPr>
                      <a:r>
                        <a:rPr lang="en-GB" sz="800" dirty="0">
                          <a:solidFill>
                            <a:schemeClr val="tx1"/>
                          </a:solidFill>
                          <a:effectLst/>
                        </a:rPr>
                        <a:t>Supply Chain Co Finance</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18000"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459713"/>
                  </a:ext>
                </a:extLst>
              </a:tr>
              <a:tr h="302714">
                <a:tc>
                  <a:txBody>
                    <a:bodyPr/>
                    <a:lstStyle/>
                    <a:p>
                      <a:pPr algn="l">
                        <a:spcAft>
                          <a:spcPts val="0"/>
                        </a:spcAft>
                      </a:pP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Management fee</a:t>
                      </a: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Intangible Manager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Intangible Owner</a:t>
                      </a: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Management fee less any intangible recharge </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P12 in current year</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In P12</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TP function</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6195" marR="36195"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TP function</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Aft>
                          <a:spcPts val="0"/>
                        </a:spcAft>
                      </a:pPr>
                      <a:r>
                        <a:rPr lang="en-GB" sz="800" dirty="0">
                          <a:solidFill>
                            <a:schemeClr val="tx1"/>
                          </a:solidFill>
                          <a:effectLst/>
                        </a:rPr>
                        <a:t>Group Tax</a:t>
                      </a:r>
                      <a:endParaRPr lang="en-GB" sz="800"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35999" marR="0" marT="18000" marB="35999" anchor="ctr">
                    <a:lnL w="12700" cmpd="sng">
                      <a:noFill/>
                    </a:lnL>
                    <a:lnR w="12700" cmpd="sng">
                      <a:noFill/>
                    </a:lnR>
                    <a:lnT w="12700" cap="flat" cmpd="sng" algn="ctr">
                      <a:solidFill>
                        <a:schemeClr val="accent5"/>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06736575"/>
                  </a:ext>
                </a:extLst>
              </a:tr>
            </a:tbl>
          </a:graphicData>
        </a:graphic>
      </p:graphicFrame>
      <p:grpSp>
        <p:nvGrpSpPr>
          <p:cNvPr id="194" name="Group 193">
            <a:extLst>
              <a:ext uri="{FF2B5EF4-FFF2-40B4-BE49-F238E27FC236}">
                <a16:creationId xmlns:a16="http://schemas.microsoft.com/office/drawing/2014/main" id="{939A486F-9791-B345-B6FF-C41E6420C013}"/>
              </a:ext>
            </a:extLst>
          </p:cNvPr>
          <p:cNvGrpSpPr/>
          <p:nvPr/>
        </p:nvGrpSpPr>
        <p:grpSpPr>
          <a:xfrm>
            <a:off x="8110530" y="7787296"/>
            <a:ext cx="210502" cy="205740"/>
            <a:chOff x="2342198" y="3233605"/>
            <a:chExt cx="210502" cy="205740"/>
          </a:xfrm>
        </p:grpSpPr>
        <p:sp>
          <p:nvSpPr>
            <p:cNvPr id="195" name="Oval 194">
              <a:extLst>
                <a:ext uri="{FF2B5EF4-FFF2-40B4-BE49-F238E27FC236}">
                  <a16:creationId xmlns:a16="http://schemas.microsoft.com/office/drawing/2014/main" id="{885417B9-B4C9-004A-9DFC-97F43CABCE64}"/>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96" name="Text Placeholder 2">
              <a:extLst>
                <a:ext uri="{FF2B5EF4-FFF2-40B4-BE49-F238E27FC236}">
                  <a16:creationId xmlns:a16="http://schemas.microsoft.com/office/drawing/2014/main" id="{0B560922-3D4C-CC42-A69D-9DC73CE144B0}"/>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1</a:t>
              </a:r>
              <a:endParaRPr lang="en-GB" b="1" dirty="0">
                <a:solidFill>
                  <a:schemeClr val="bg1"/>
                </a:solidFill>
              </a:endParaRPr>
            </a:p>
          </p:txBody>
        </p:sp>
      </p:grpSp>
      <p:grpSp>
        <p:nvGrpSpPr>
          <p:cNvPr id="197" name="Group 196">
            <a:extLst>
              <a:ext uri="{FF2B5EF4-FFF2-40B4-BE49-F238E27FC236}">
                <a16:creationId xmlns:a16="http://schemas.microsoft.com/office/drawing/2014/main" id="{DE7B82F3-FEA5-1949-BDEF-C75CAA8DBF5D}"/>
              </a:ext>
            </a:extLst>
          </p:cNvPr>
          <p:cNvGrpSpPr/>
          <p:nvPr/>
        </p:nvGrpSpPr>
        <p:grpSpPr>
          <a:xfrm>
            <a:off x="8110530" y="8058759"/>
            <a:ext cx="210502" cy="205740"/>
            <a:chOff x="2342198" y="3233605"/>
            <a:chExt cx="210502" cy="205740"/>
          </a:xfrm>
        </p:grpSpPr>
        <p:sp>
          <p:nvSpPr>
            <p:cNvPr id="198" name="Oval 197">
              <a:extLst>
                <a:ext uri="{FF2B5EF4-FFF2-40B4-BE49-F238E27FC236}">
                  <a16:creationId xmlns:a16="http://schemas.microsoft.com/office/drawing/2014/main" id="{3C5F2B7B-5304-F248-B3A9-7D551C55E357}"/>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199" name="Text Placeholder 2">
              <a:extLst>
                <a:ext uri="{FF2B5EF4-FFF2-40B4-BE49-F238E27FC236}">
                  <a16:creationId xmlns:a16="http://schemas.microsoft.com/office/drawing/2014/main" id="{A4E48F8E-EBDF-5247-9F08-409ADA929981}"/>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2</a:t>
              </a:r>
              <a:endParaRPr lang="en-GB" b="1" dirty="0">
                <a:solidFill>
                  <a:schemeClr val="bg1"/>
                </a:solidFill>
              </a:endParaRPr>
            </a:p>
          </p:txBody>
        </p:sp>
      </p:grpSp>
      <p:grpSp>
        <p:nvGrpSpPr>
          <p:cNvPr id="200" name="Group 199">
            <a:extLst>
              <a:ext uri="{FF2B5EF4-FFF2-40B4-BE49-F238E27FC236}">
                <a16:creationId xmlns:a16="http://schemas.microsoft.com/office/drawing/2014/main" id="{B99B3854-2DEE-B748-8B8F-79341C23BFCF}"/>
              </a:ext>
            </a:extLst>
          </p:cNvPr>
          <p:cNvGrpSpPr/>
          <p:nvPr/>
        </p:nvGrpSpPr>
        <p:grpSpPr>
          <a:xfrm>
            <a:off x="8110530" y="8344507"/>
            <a:ext cx="210502" cy="205740"/>
            <a:chOff x="2342198" y="3233605"/>
            <a:chExt cx="210502" cy="205740"/>
          </a:xfrm>
        </p:grpSpPr>
        <p:sp>
          <p:nvSpPr>
            <p:cNvPr id="201" name="Oval 200">
              <a:extLst>
                <a:ext uri="{FF2B5EF4-FFF2-40B4-BE49-F238E27FC236}">
                  <a16:creationId xmlns:a16="http://schemas.microsoft.com/office/drawing/2014/main" id="{FED17F6F-4EC2-9643-91A7-0CD7348823C2}"/>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02" name="Text Placeholder 2">
              <a:extLst>
                <a:ext uri="{FF2B5EF4-FFF2-40B4-BE49-F238E27FC236}">
                  <a16:creationId xmlns:a16="http://schemas.microsoft.com/office/drawing/2014/main" id="{A8941869-6B38-714E-91AC-1699CD6F5CC9}"/>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3</a:t>
              </a:r>
              <a:endParaRPr lang="en-GB" b="1" dirty="0">
                <a:solidFill>
                  <a:schemeClr val="bg1"/>
                </a:solidFill>
              </a:endParaRPr>
            </a:p>
          </p:txBody>
        </p:sp>
      </p:grpSp>
      <p:grpSp>
        <p:nvGrpSpPr>
          <p:cNvPr id="203" name="Group 202">
            <a:extLst>
              <a:ext uri="{FF2B5EF4-FFF2-40B4-BE49-F238E27FC236}">
                <a16:creationId xmlns:a16="http://schemas.microsoft.com/office/drawing/2014/main" id="{8E29B4CC-36AC-324C-A074-CBEA1BB57CEA}"/>
              </a:ext>
            </a:extLst>
          </p:cNvPr>
          <p:cNvGrpSpPr/>
          <p:nvPr/>
        </p:nvGrpSpPr>
        <p:grpSpPr>
          <a:xfrm>
            <a:off x="8110530" y="8620733"/>
            <a:ext cx="210502" cy="205740"/>
            <a:chOff x="2342198" y="3233605"/>
            <a:chExt cx="210502" cy="205740"/>
          </a:xfrm>
        </p:grpSpPr>
        <p:sp>
          <p:nvSpPr>
            <p:cNvPr id="204" name="Oval 203">
              <a:extLst>
                <a:ext uri="{FF2B5EF4-FFF2-40B4-BE49-F238E27FC236}">
                  <a16:creationId xmlns:a16="http://schemas.microsoft.com/office/drawing/2014/main" id="{B66271DA-B294-334C-8CC9-172A34D25B16}"/>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05" name="Text Placeholder 2">
              <a:extLst>
                <a:ext uri="{FF2B5EF4-FFF2-40B4-BE49-F238E27FC236}">
                  <a16:creationId xmlns:a16="http://schemas.microsoft.com/office/drawing/2014/main" id="{2A16CEF7-C406-C648-9240-FF94C6FA8B2E}"/>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4</a:t>
              </a:r>
              <a:endParaRPr lang="en-GB" b="1" dirty="0">
                <a:solidFill>
                  <a:schemeClr val="bg1"/>
                </a:solidFill>
              </a:endParaRPr>
            </a:p>
          </p:txBody>
        </p:sp>
      </p:grpSp>
      <p:grpSp>
        <p:nvGrpSpPr>
          <p:cNvPr id="206" name="Group 205">
            <a:extLst>
              <a:ext uri="{FF2B5EF4-FFF2-40B4-BE49-F238E27FC236}">
                <a16:creationId xmlns:a16="http://schemas.microsoft.com/office/drawing/2014/main" id="{4BC20339-76D0-CA4B-8F32-7D3124734ACE}"/>
              </a:ext>
            </a:extLst>
          </p:cNvPr>
          <p:cNvGrpSpPr/>
          <p:nvPr/>
        </p:nvGrpSpPr>
        <p:grpSpPr>
          <a:xfrm>
            <a:off x="8110530" y="8962153"/>
            <a:ext cx="210502" cy="205740"/>
            <a:chOff x="2342198" y="3233605"/>
            <a:chExt cx="210502" cy="205740"/>
          </a:xfrm>
        </p:grpSpPr>
        <p:sp>
          <p:nvSpPr>
            <p:cNvPr id="208" name="Oval 207">
              <a:extLst>
                <a:ext uri="{FF2B5EF4-FFF2-40B4-BE49-F238E27FC236}">
                  <a16:creationId xmlns:a16="http://schemas.microsoft.com/office/drawing/2014/main" id="{55E25EC0-AC04-274F-B9AD-97C293CE2CB9}"/>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10" name="Text Placeholder 2">
              <a:extLst>
                <a:ext uri="{FF2B5EF4-FFF2-40B4-BE49-F238E27FC236}">
                  <a16:creationId xmlns:a16="http://schemas.microsoft.com/office/drawing/2014/main" id="{E1333C49-25F0-4941-BADA-17F1A9C3E8C6}"/>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5</a:t>
              </a:r>
              <a:endParaRPr lang="en-GB" b="1" dirty="0">
                <a:solidFill>
                  <a:schemeClr val="bg1"/>
                </a:solidFill>
              </a:endParaRPr>
            </a:p>
          </p:txBody>
        </p:sp>
      </p:grpSp>
      <p:grpSp>
        <p:nvGrpSpPr>
          <p:cNvPr id="217" name="Group 216">
            <a:extLst>
              <a:ext uri="{FF2B5EF4-FFF2-40B4-BE49-F238E27FC236}">
                <a16:creationId xmlns:a16="http://schemas.microsoft.com/office/drawing/2014/main" id="{309DC7AA-C7F8-D44A-8D02-924853EEABE8}"/>
              </a:ext>
            </a:extLst>
          </p:cNvPr>
          <p:cNvGrpSpPr/>
          <p:nvPr/>
        </p:nvGrpSpPr>
        <p:grpSpPr>
          <a:xfrm>
            <a:off x="8110530" y="9231950"/>
            <a:ext cx="210502" cy="205740"/>
            <a:chOff x="2342198" y="3233605"/>
            <a:chExt cx="210502" cy="205740"/>
          </a:xfrm>
        </p:grpSpPr>
        <p:sp>
          <p:nvSpPr>
            <p:cNvPr id="218" name="Oval 217">
              <a:extLst>
                <a:ext uri="{FF2B5EF4-FFF2-40B4-BE49-F238E27FC236}">
                  <a16:creationId xmlns:a16="http://schemas.microsoft.com/office/drawing/2014/main" id="{B5A22451-07C6-0445-897E-DB33FB13793D}"/>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19" name="Text Placeholder 2">
              <a:extLst>
                <a:ext uri="{FF2B5EF4-FFF2-40B4-BE49-F238E27FC236}">
                  <a16:creationId xmlns:a16="http://schemas.microsoft.com/office/drawing/2014/main" id="{FEAC6446-659C-C743-B7A3-A1CD7EFF6682}"/>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6</a:t>
              </a:r>
              <a:endParaRPr lang="en-GB" b="1" dirty="0">
                <a:solidFill>
                  <a:schemeClr val="bg1"/>
                </a:solidFill>
              </a:endParaRPr>
            </a:p>
          </p:txBody>
        </p:sp>
      </p:grpSp>
      <p:sp>
        <p:nvSpPr>
          <p:cNvPr id="223" name="Text Placeholder 13">
            <a:extLst>
              <a:ext uri="{FF2B5EF4-FFF2-40B4-BE49-F238E27FC236}">
                <a16:creationId xmlns:a16="http://schemas.microsoft.com/office/drawing/2014/main" id="{E954A59B-0059-8245-8897-680CFD15CEAC}"/>
              </a:ext>
            </a:extLst>
          </p:cNvPr>
          <p:cNvSpPr txBox="1">
            <a:spLocks/>
          </p:cNvSpPr>
          <p:nvPr/>
        </p:nvSpPr>
        <p:spPr>
          <a:xfrm>
            <a:off x="8106379" y="5211499"/>
            <a:ext cx="6485013" cy="217301"/>
          </a:xfrm>
          <a:prstGeom prst="rect">
            <a:avLst/>
          </a:prstGeom>
        </p:spPr>
        <p:txBody>
          <a:bodyPr lIns="0" tIns="0" rIns="0" bIns="0"/>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Font typeface="Trebuchet MS"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9pPr>
          </a:lstStyle>
          <a:p>
            <a:pPr lvl="1"/>
            <a:r>
              <a:rPr lang="en-GB" dirty="0">
                <a:solidFill>
                  <a:schemeClr val="accent4"/>
                </a:solidFill>
              </a:rPr>
              <a:t>TRANSFER PRICING MODEL</a:t>
            </a:r>
          </a:p>
        </p:txBody>
      </p:sp>
      <p:cxnSp>
        <p:nvCxnSpPr>
          <p:cNvPr id="224" name="Straight Connector 223">
            <a:extLst>
              <a:ext uri="{FF2B5EF4-FFF2-40B4-BE49-F238E27FC236}">
                <a16:creationId xmlns:a16="http://schemas.microsoft.com/office/drawing/2014/main" id="{12E20CD1-F1A4-8545-AD76-060F4B5C9732}"/>
              </a:ext>
            </a:extLst>
          </p:cNvPr>
          <p:cNvCxnSpPr/>
          <p:nvPr/>
        </p:nvCxnSpPr>
        <p:spPr>
          <a:xfrm>
            <a:off x="539752" y="6581362"/>
            <a:ext cx="649446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a:extLst>
              <a:ext uri="{FF2B5EF4-FFF2-40B4-BE49-F238E27FC236}">
                <a16:creationId xmlns:a16="http://schemas.microsoft.com/office/drawing/2014/main" id="{F310933D-7632-384C-88FF-A85403C20F75}"/>
              </a:ext>
            </a:extLst>
          </p:cNvPr>
          <p:cNvCxnSpPr/>
          <p:nvPr/>
        </p:nvCxnSpPr>
        <p:spPr bwMode="auto">
          <a:xfrm>
            <a:off x="8099424" y="609599"/>
            <a:ext cx="6479676" cy="0"/>
          </a:xfrm>
          <a:prstGeom prst="line">
            <a:avLst/>
          </a:prstGeom>
          <a:solidFill>
            <a:schemeClr val="accent1"/>
          </a:solidFill>
          <a:ln w="6350" cap="flat" cmpd="sng" algn="ctr">
            <a:solidFill>
              <a:schemeClr val="tx1"/>
            </a:solidFill>
            <a:prstDash val="solid"/>
            <a:round/>
            <a:headEnd type="none" w="med" len="med"/>
            <a:tailEnd type="none" w="lg" len="med"/>
          </a:ln>
          <a:effectLst/>
        </p:spPr>
      </p:cxnSp>
      <p:cxnSp>
        <p:nvCxnSpPr>
          <p:cNvPr id="231" name="Straight Connector 230">
            <a:extLst>
              <a:ext uri="{FF2B5EF4-FFF2-40B4-BE49-F238E27FC236}">
                <a16:creationId xmlns:a16="http://schemas.microsoft.com/office/drawing/2014/main" id="{157C5F2D-A9B5-EE41-860E-77252BE887D7}"/>
              </a:ext>
            </a:extLst>
          </p:cNvPr>
          <p:cNvCxnSpPr/>
          <p:nvPr/>
        </p:nvCxnSpPr>
        <p:spPr bwMode="auto">
          <a:xfrm>
            <a:off x="15660688" y="609599"/>
            <a:ext cx="6479676" cy="0"/>
          </a:xfrm>
          <a:prstGeom prst="line">
            <a:avLst/>
          </a:prstGeom>
          <a:solidFill>
            <a:schemeClr val="accent1"/>
          </a:solidFill>
          <a:ln w="6350" cap="flat" cmpd="sng" algn="ctr">
            <a:solidFill>
              <a:schemeClr val="bg1"/>
            </a:solidFill>
            <a:prstDash val="solid"/>
            <a:round/>
            <a:headEnd type="none" w="med" len="med"/>
            <a:tailEnd type="none" w="lg" len="med"/>
          </a:ln>
          <a:effectLst/>
        </p:spPr>
      </p:cxnSp>
      <p:sp>
        <p:nvSpPr>
          <p:cNvPr id="232" name="TextBox 231">
            <a:extLst>
              <a:ext uri="{FF2B5EF4-FFF2-40B4-BE49-F238E27FC236}">
                <a16:creationId xmlns:a16="http://schemas.microsoft.com/office/drawing/2014/main" id="{7B8AD7C2-2FC5-734D-A2BC-04B07368FA76}"/>
              </a:ext>
            </a:extLst>
          </p:cNvPr>
          <p:cNvSpPr txBox="1"/>
          <p:nvPr/>
        </p:nvSpPr>
        <p:spPr>
          <a:xfrm>
            <a:off x="17095289" y="458791"/>
            <a:ext cx="5045074" cy="107722"/>
          </a:xfrm>
          <a:prstGeom prst="rect">
            <a:avLst/>
          </a:prstGeom>
          <a:noFill/>
        </p:spPr>
        <p:txBody>
          <a:bodyPr wrap="square" lIns="0" tIns="0" rIns="0" bIns="0" rtlCol="0">
            <a:spAutoFit/>
          </a:bodyPr>
          <a:lstStyle/>
          <a:p>
            <a:pPr algn="r" defTabSz="1043097">
              <a:defRPr/>
            </a:pPr>
            <a:r>
              <a:rPr lang="en-GB" sz="700" dirty="0">
                <a:solidFill>
                  <a:schemeClr val="bg1"/>
                </a:solidFill>
              </a:rPr>
              <a:t>BDO SOUTH AFRICA |  </a:t>
            </a:r>
            <a:r>
              <a:rPr lang="en-GB" sz="700" b="1" dirty="0">
                <a:solidFill>
                  <a:schemeClr val="bg1"/>
                </a:solidFill>
              </a:rPr>
              <a:t>OPERATIONAL RISK IN TRANSFER PRICING </a:t>
            </a:r>
            <a:endParaRPr lang="en-GB" sz="700" dirty="0">
              <a:solidFill>
                <a:schemeClr val="bg1"/>
              </a:solidFill>
            </a:endParaRPr>
          </a:p>
        </p:txBody>
      </p:sp>
      <p:sp>
        <p:nvSpPr>
          <p:cNvPr id="233" name="Line 5">
            <a:extLst>
              <a:ext uri="{FF2B5EF4-FFF2-40B4-BE49-F238E27FC236}">
                <a16:creationId xmlns:a16="http://schemas.microsoft.com/office/drawing/2014/main" id="{884FDFE5-AD8A-854E-921C-DB3C921DA27C}"/>
              </a:ext>
            </a:extLst>
          </p:cNvPr>
          <p:cNvSpPr>
            <a:spLocks noChangeShapeType="1"/>
          </p:cNvSpPr>
          <p:nvPr/>
        </p:nvSpPr>
        <p:spPr bwMode="auto">
          <a:xfrm>
            <a:off x="7272339" y="191769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39" tIns="45720" rIns="91439" bIns="45720" numCol="1" anchor="t" anchorCtr="0" compatLnSpc="1">
            <a:prstTxWarp prst="textNoShape">
              <a:avLst/>
            </a:prstTxWarp>
          </a:bodyPr>
          <a:lstStyle/>
          <a:p>
            <a:endParaRPr lang="en-GB" sz="3801" dirty="0"/>
          </a:p>
        </p:txBody>
      </p:sp>
      <p:sp>
        <p:nvSpPr>
          <p:cNvPr id="236" name="Line 6">
            <a:extLst>
              <a:ext uri="{FF2B5EF4-FFF2-40B4-BE49-F238E27FC236}">
                <a16:creationId xmlns:a16="http://schemas.microsoft.com/office/drawing/2014/main" id="{F420ACC2-40AC-5248-AAE2-F5742799F272}"/>
              </a:ext>
            </a:extLst>
          </p:cNvPr>
          <p:cNvSpPr>
            <a:spLocks noChangeShapeType="1"/>
          </p:cNvSpPr>
          <p:nvPr/>
        </p:nvSpPr>
        <p:spPr bwMode="auto">
          <a:xfrm>
            <a:off x="7272339" y="1917699"/>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39" tIns="45720" rIns="91439" bIns="45720" numCol="1" anchor="t" anchorCtr="0" compatLnSpc="1">
            <a:prstTxWarp prst="textNoShape">
              <a:avLst/>
            </a:prstTxWarp>
          </a:bodyPr>
          <a:lstStyle/>
          <a:p>
            <a:endParaRPr lang="en-GB" sz="3801" dirty="0"/>
          </a:p>
        </p:txBody>
      </p:sp>
      <p:sp>
        <p:nvSpPr>
          <p:cNvPr id="237" name="Freeform 7">
            <a:extLst>
              <a:ext uri="{FF2B5EF4-FFF2-40B4-BE49-F238E27FC236}">
                <a16:creationId xmlns:a16="http://schemas.microsoft.com/office/drawing/2014/main" id="{2E787B97-C72E-1241-8A71-5B3DFC9A20AE}"/>
              </a:ext>
            </a:extLst>
          </p:cNvPr>
          <p:cNvSpPr>
            <a:spLocks noEditPoints="1"/>
          </p:cNvSpPr>
          <p:nvPr/>
        </p:nvSpPr>
        <p:spPr bwMode="auto">
          <a:xfrm>
            <a:off x="8095291" y="1926398"/>
            <a:ext cx="441324" cy="306388"/>
          </a:xfrm>
          <a:custGeom>
            <a:avLst/>
            <a:gdLst>
              <a:gd name="T0" fmla="*/ 74 w 278"/>
              <a:gd name="T1" fmla="*/ 193 h 193"/>
              <a:gd name="T2" fmla="*/ 0 w 278"/>
              <a:gd name="T3" fmla="*/ 92 h 193"/>
              <a:gd name="T4" fmla="*/ 49 w 278"/>
              <a:gd name="T5" fmla="*/ 55 h 193"/>
              <a:gd name="T6" fmla="*/ 89 w 278"/>
              <a:gd name="T7" fmla="*/ 109 h 193"/>
              <a:gd name="T8" fmla="*/ 242 w 278"/>
              <a:gd name="T9" fmla="*/ 0 h 193"/>
              <a:gd name="T10" fmla="*/ 278 w 278"/>
              <a:gd name="T11" fmla="*/ 52 h 193"/>
              <a:gd name="T12" fmla="*/ 74 w 278"/>
              <a:gd name="T13" fmla="*/ 193 h 193"/>
              <a:gd name="T14" fmla="*/ 19 w 278"/>
              <a:gd name="T15" fmla="*/ 96 h 193"/>
              <a:gd name="T16" fmla="*/ 78 w 278"/>
              <a:gd name="T17" fmla="*/ 176 h 193"/>
              <a:gd name="T18" fmla="*/ 259 w 278"/>
              <a:gd name="T19" fmla="*/ 48 h 193"/>
              <a:gd name="T20" fmla="*/ 240 w 278"/>
              <a:gd name="T21" fmla="*/ 19 h 193"/>
              <a:gd name="T22" fmla="*/ 86 w 278"/>
              <a:gd name="T23" fmla="*/ 128 h 193"/>
              <a:gd name="T24" fmla="*/ 48 w 278"/>
              <a:gd name="T25" fmla="*/ 74 h 193"/>
              <a:gd name="T26" fmla="*/ 19 w 278"/>
              <a:gd name="T27"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8" h="193">
                <a:moveTo>
                  <a:pt x="74" y="193"/>
                </a:moveTo>
                <a:lnTo>
                  <a:pt x="0" y="92"/>
                </a:lnTo>
                <a:lnTo>
                  <a:pt x="49" y="55"/>
                </a:lnTo>
                <a:lnTo>
                  <a:pt x="89" y="109"/>
                </a:lnTo>
                <a:lnTo>
                  <a:pt x="242" y="0"/>
                </a:lnTo>
                <a:lnTo>
                  <a:pt x="278" y="52"/>
                </a:lnTo>
                <a:lnTo>
                  <a:pt x="74" y="193"/>
                </a:lnTo>
                <a:close/>
                <a:moveTo>
                  <a:pt x="19" y="96"/>
                </a:moveTo>
                <a:lnTo>
                  <a:pt x="78" y="176"/>
                </a:lnTo>
                <a:lnTo>
                  <a:pt x="259" y="48"/>
                </a:lnTo>
                <a:lnTo>
                  <a:pt x="240" y="19"/>
                </a:lnTo>
                <a:lnTo>
                  <a:pt x="86" y="128"/>
                </a:lnTo>
                <a:lnTo>
                  <a:pt x="48" y="74"/>
                </a:lnTo>
                <a:lnTo>
                  <a:pt x="19" y="96"/>
                </a:lnTo>
                <a:close/>
              </a:path>
            </a:pathLst>
          </a:custGeom>
          <a:solidFill>
            <a:schemeClr val="accent4"/>
          </a:solidFill>
          <a:ln>
            <a:noFill/>
          </a:ln>
        </p:spPr>
        <p:txBody>
          <a:bodyPr vert="horz" wrap="square" lIns="91439" tIns="45720" rIns="91439" bIns="45720" numCol="1" anchor="t" anchorCtr="0" compatLnSpc="1">
            <a:prstTxWarp prst="textNoShape">
              <a:avLst/>
            </a:prstTxWarp>
          </a:bodyPr>
          <a:lstStyle/>
          <a:p>
            <a:endParaRPr lang="en-GB" sz="3801" dirty="0"/>
          </a:p>
        </p:txBody>
      </p:sp>
      <p:grpSp>
        <p:nvGrpSpPr>
          <p:cNvPr id="238" name="Group 237">
            <a:extLst>
              <a:ext uri="{FF2B5EF4-FFF2-40B4-BE49-F238E27FC236}">
                <a16:creationId xmlns:a16="http://schemas.microsoft.com/office/drawing/2014/main" id="{7FF993F8-5E8C-FA44-BF2C-C8C0961AA5A8}"/>
              </a:ext>
            </a:extLst>
          </p:cNvPr>
          <p:cNvGrpSpPr/>
          <p:nvPr/>
        </p:nvGrpSpPr>
        <p:grpSpPr>
          <a:xfrm>
            <a:off x="3927217" y="3089408"/>
            <a:ext cx="366712" cy="425450"/>
            <a:chOff x="7037388" y="803275"/>
            <a:chExt cx="366712" cy="425450"/>
          </a:xfrm>
          <a:solidFill>
            <a:schemeClr val="accent4"/>
          </a:solidFill>
        </p:grpSpPr>
        <p:sp>
          <p:nvSpPr>
            <p:cNvPr id="239" name="Freeform 11">
              <a:extLst>
                <a:ext uri="{FF2B5EF4-FFF2-40B4-BE49-F238E27FC236}">
                  <a16:creationId xmlns:a16="http://schemas.microsoft.com/office/drawing/2014/main" id="{21F30DEB-EF56-5B44-ADEA-BE231E256133}"/>
                </a:ext>
              </a:extLst>
            </p:cNvPr>
            <p:cNvSpPr>
              <a:spLocks noEditPoints="1"/>
            </p:cNvSpPr>
            <p:nvPr/>
          </p:nvSpPr>
          <p:spPr bwMode="auto">
            <a:xfrm>
              <a:off x="7037388" y="803275"/>
              <a:ext cx="366712" cy="425450"/>
            </a:xfrm>
            <a:custGeom>
              <a:avLst/>
              <a:gdLst>
                <a:gd name="T0" fmla="*/ 231 w 231"/>
                <a:gd name="T1" fmla="*/ 135 h 268"/>
                <a:gd name="T2" fmla="*/ 136 w 231"/>
                <a:gd name="T3" fmla="*/ 0 h 268"/>
                <a:gd name="T4" fmla="*/ 0 w 231"/>
                <a:gd name="T5" fmla="*/ 95 h 268"/>
                <a:gd name="T6" fmla="*/ 17 w 231"/>
                <a:gd name="T7" fmla="*/ 120 h 268"/>
                <a:gd name="T8" fmla="*/ 0 w 231"/>
                <a:gd name="T9" fmla="*/ 133 h 268"/>
                <a:gd name="T10" fmla="*/ 96 w 231"/>
                <a:gd name="T11" fmla="*/ 268 h 268"/>
                <a:gd name="T12" fmla="*/ 231 w 231"/>
                <a:gd name="T13" fmla="*/ 173 h 268"/>
                <a:gd name="T14" fmla="*/ 212 w 231"/>
                <a:gd name="T15" fmla="*/ 148 h 268"/>
                <a:gd name="T16" fmla="*/ 231 w 231"/>
                <a:gd name="T17" fmla="*/ 135 h 268"/>
                <a:gd name="T18" fmla="*/ 132 w 231"/>
                <a:gd name="T19" fmla="*/ 19 h 268"/>
                <a:gd name="T20" fmla="*/ 212 w 231"/>
                <a:gd name="T21" fmla="*/ 131 h 268"/>
                <a:gd name="T22" fmla="*/ 204 w 231"/>
                <a:gd name="T23" fmla="*/ 137 h 268"/>
                <a:gd name="T24" fmla="*/ 195 w 231"/>
                <a:gd name="T25" fmla="*/ 144 h 268"/>
                <a:gd name="T26" fmla="*/ 97 w 231"/>
                <a:gd name="T27" fmla="*/ 211 h 268"/>
                <a:gd name="T28" fmla="*/ 36 w 231"/>
                <a:gd name="T29" fmla="*/ 124 h 268"/>
                <a:gd name="T30" fmla="*/ 29 w 231"/>
                <a:gd name="T31" fmla="*/ 112 h 268"/>
                <a:gd name="T32" fmla="*/ 19 w 231"/>
                <a:gd name="T33" fmla="*/ 97 h 268"/>
                <a:gd name="T34" fmla="*/ 132 w 231"/>
                <a:gd name="T35" fmla="*/ 19 h 268"/>
                <a:gd name="T36" fmla="*/ 212 w 231"/>
                <a:gd name="T37" fmla="*/ 169 h 268"/>
                <a:gd name="T38" fmla="*/ 97 w 231"/>
                <a:gd name="T39" fmla="*/ 249 h 268"/>
                <a:gd name="T40" fmla="*/ 19 w 231"/>
                <a:gd name="T41" fmla="*/ 135 h 268"/>
                <a:gd name="T42" fmla="*/ 25 w 231"/>
                <a:gd name="T43" fmla="*/ 131 h 268"/>
                <a:gd name="T44" fmla="*/ 96 w 231"/>
                <a:gd name="T45" fmla="*/ 230 h 268"/>
                <a:gd name="T46" fmla="*/ 202 w 231"/>
                <a:gd name="T47" fmla="*/ 156 h 268"/>
                <a:gd name="T48" fmla="*/ 212 w 231"/>
                <a:gd name="T49" fmla="*/ 169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68">
                  <a:moveTo>
                    <a:pt x="231" y="135"/>
                  </a:moveTo>
                  <a:lnTo>
                    <a:pt x="136" y="0"/>
                  </a:lnTo>
                  <a:lnTo>
                    <a:pt x="0" y="95"/>
                  </a:lnTo>
                  <a:lnTo>
                    <a:pt x="17" y="120"/>
                  </a:lnTo>
                  <a:lnTo>
                    <a:pt x="0" y="133"/>
                  </a:lnTo>
                  <a:lnTo>
                    <a:pt x="96" y="268"/>
                  </a:lnTo>
                  <a:lnTo>
                    <a:pt x="231" y="173"/>
                  </a:lnTo>
                  <a:lnTo>
                    <a:pt x="212" y="148"/>
                  </a:lnTo>
                  <a:lnTo>
                    <a:pt x="231" y="135"/>
                  </a:lnTo>
                  <a:close/>
                  <a:moveTo>
                    <a:pt x="132" y="19"/>
                  </a:moveTo>
                  <a:lnTo>
                    <a:pt x="212" y="131"/>
                  </a:lnTo>
                  <a:lnTo>
                    <a:pt x="204" y="137"/>
                  </a:lnTo>
                  <a:lnTo>
                    <a:pt x="195" y="144"/>
                  </a:lnTo>
                  <a:lnTo>
                    <a:pt x="97" y="211"/>
                  </a:lnTo>
                  <a:lnTo>
                    <a:pt x="36" y="124"/>
                  </a:lnTo>
                  <a:lnTo>
                    <a:pt x="29" y="112"/>
                  </a:lnTo>
                  <a:lnTo>
                    <a:pt x="19" y="97"/>
                  </a:lnTo>
                  <a:lnTo>
                    <a:pt x="132" y="19"/>
                  </a:lnTo>
                  <a:close/>
                  <a:moveTo>
                    <a:pt x="212" y="169"/>
                  </a:moveTo>
                  <a:lnTo>
                    <a:pt x="97" y="249"/>
                  </a:lnTo>
                  <a:lnTo>
                    <a:pt x="19" y="135"/>
                  </a:lnTo>
                  <a:lnTo>
                    <a:pt x="25" y="131"/>
                  </a:lnTo>
                  <a:lnTo>
                    <a:pt x="96" y="230"/>
                  </a:lnTo>
                  <a:lnTo>
                    <a:pt x="202" y="156"/>
                  </a:lnTo>
                  <a:lnTo>
                    <a:pt x="212" y="1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20" rIns="91439" bIns="45720" numCol="1" anchor="t" anchorCtr="0" compatLnSpc="1">
              <a:prstTxWarp prst="textNoShape">
                <a:avLst/>
              </a:prstTxWarp>
            </a:bodyPr>
            <a:lstStyle/>
            <a:p>
              <a:endParaRPr lang="en-GB" sz="3801" dirty="0"/>
            </a:p>
          </p:txBody>
        </p:sp>
        <p:sp>
          <p:nvSpPr>
            <p:cNvPr id="240" name="Freeform 12">
              <a:extLst>
                <a:ext uri="{FF2B5EF4-FFF2-40B4-BE49-F238E27FC236}">
                  <a16:creationId xmlns:a16="http://schemas.microsoft.com/office/drawing/2014/main" id="{CF47174A-F38E-C54F-9BD4-CE6C017A4D6E}"/>
                </a:ext>
              </a:extLst>
            </p:cNvPr>
            <p:cNvSpPr>
              <a:spLocks noEditPoints="1"/>
            </p:cNvSpPr>
            <p:nvPr/>
          </p:nvSpPr>
          <p:spPr bwMode="auto">
            <a:xfrm>
              <a:off x="7113588" y="944563"/>
              <a:ext cx="87312" cy="87313"/>
            </a:xfrm>
            <a:custGeom>
              <a:avLst/>
              <a:gdLst>
                <a:gd name="T0" fmla="*/ 21 w 29"/>
                <a:gd name="T1" fmla="*/ 25 h 29"/>
                <a:gd name="T2" fmla="*/ 24 w 29"/>
                <a:gd name="T3" fmla="*/ 7 h 29"/>
                <a:gd name="T4" fmla="*/ 17 w 29"/>
                <a:gd name="T5" fmla="*/ 2 h 29"/>
                <a:gd name="T6" fmla="*/ 6 w 29"/>
                <a:gd name="T7" fmla="*/ 3 h 29"/>
                <a:gd name="T8" fmla="*/ 0 w 29"/>
                <a:gd name="T9" fmla="*/ 13 h 29"/>
                <a:gd name="T10" fmla="*/ 3 w 29"/>
                <a:gd name="T11" fmla="*/ 21 h 29"/>
                <a:gd name="T12" fmla="*/ 21 w 29"/>
                <a:gd name="T13" fmla="*/ 25 h 29"/>
                <a:gd name="T14" fmla="*/ 10 w 29"/>
                <a:gd name="T15" fmla="*/ 9 h 29"/>
                <a:gd name="T16" fmla="*/ 17 w 29"/>
                <a:gd name="T17" fmla="*/ 12 h 29"/>
                <a:gd name="T18" fmla="*/ 18 w 29"/>
                <a:gd name="T19" fmla="*/ 20 h 29"/>
                <a:gd name="T20" fmla="*/ 10 w 29"/>
                <a:gd name="T21" fmla="*/ 16 h 29"/>
                <a:gd name="T22" fmla="*/ 10 w 29"/>
                <a:gd name="T23"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9">
                  <a:moveTo>
                    <a:pt x="21" y="25"/>
                  </a:moveTo>
                  <a:cubicBezTo>
                    <a:pt x="27" y="21"/>
                    <a:pt x="29" y="14"/>
                    <a:pt x="24" y="7"/>
                  </a:cubicBezTo>
                  <a:cubicBezTo>
                    <a:pt x="22" y="4"/>
                    <a:pt x="20" y="2"/>
                    <a:pt x="17" y="2"/>
                  </a:cubicBezTo>
                  <a:cubicBezTo>
                    <a:pt x="14" y="0"/>
                    <a:pt x="10" y="1"/>
                    <a:pt x="6" y="3"/>
                  </a:cubicBezTo>
                  <a:cubicBezTo>
                    <a:pt x="2" y="6"/>
                    <a:pt x="0" y="9"/>
                    <a:pt x="0" y="13"/>
                  </a:cubicBezTo>
                  <a:cubicBezTo>
                    <a:pt x="0" y="16"/>
                    <a:pt x="1" y="19"/>
                    <a:pt x="3" y="21"/>
                  </a:cubicBezTo>
                  <a:cubicBezTo>
                    <a:pt x="8" y="29"/>
                    <a:pt x="15" y="29"/>
                    <a:pt x="21" y="25"/>
                  </a:cubicBezTo>
                  <a:close/>
                  <a:moveTo>
                    <a:pt x="10" y="9"/>
                  </a:moveTo>
                  <a:cubicBezTo>
                    <a:pt x="12" y="7"/>
                    <a:pt x="14" y="9"/>
                    <a:pt x="17" y="12"/>
                  </a:cubicBezTo>
                  <a:cubicBezTo>
                    <a:pt x="19" y="15"/>
                    <a:pt x="20" y="18"/>
                    <a:pt x="18" y="20"/>
                  </a:cubicBezTo>
                  <a:cubicBezTo>
                    <a:pt x="15" y="21"/>
                    <a:pt x="13" y="20"/>
                    <a:pt x="10" y="16"/>
                  </a:cubicBezTo>
                  <a:cubicBezTo>
                    <a:pt x="8" y="13"/>
                    <a:pt x="7" y="10"/>
                    <a:pt x="10"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20" rIns="91439" bIns="45720" numCol="1" anchor="t" anchorCtr="0" compatLnSpc="1">
              <a:prstTxWarp prst="textNoShape">
                <a:avLst/>
              </a:prstTxWarp>
            </a:bodyPr>
            <a:lstStyle/>
            <a:p>
              <a:endParaRPr lang="en-GB" sz="3801" dirty="0"/>
            </a:p>
          </p:txBody>
        </p:sp>
        <p:sp>
          <p:nvSpPr>
            <p:cNvPr id="241" name="Freeform 13">
              <a:extLst>
                <a:ext uri="{FF2B5EF4-FFF2-40B4-BE49-F238E27FC236}">
                  <a16:creationId xmlns:a16="http://schemas.microsoft.com/office/drawing/2014/main" id="{0BA5FA90-5F00-0248-BD0F-5AC3D2DBE904}"/>
                </a:ext>
              </a:extLst>
            </p:cNvPr>
            <p:cNvSpPr>
              <a:spLocks/>
            </p:cNvSpPr>
            <p:nvPr/>
          </p:nvSpPr>
          <p:spPr bwMode="auto">
            <a:xfrm>
              <a:off x="7204075" y="890588"/>
              <a:ext cx="30162" cy="190500"/>
            </a:xfrm>
            <a:custGeom>
              <a:avLst/>
              <a:gdLst>
                <a:gd name="T0" fmla="*/ 6 w 19"/>
                <a:gd name="T1" fmla="*/ 120 h 120"/>
                <a:gd name="T2" fmla="*/ 19 w 19"/>
                <a:gd name="T3" fmla="*/ 110 h 120"/>
                <a:gd name="T4" fmla="*/ 15 w 19"/>
                <a:gd name="T5" fmla="*/ 10 h 120"/>
                <a:gd name="T6" fmla="*/ 15 w 19"/>
                <a:gd name="T7" fmla="*/ 0 h 120"/>
                <a:gd name="T8" fmla="*/ 0 w 19"/>
                <a:gd name="T9" fmla="*/ 10 h 120"/>
                <a:gd name="T10" fmla="*/ 2 w 19"/>
                <a:gd name="T11" fmla="*/ 19 h 120"/>
                <a:gd name="T12" fmla="*/ 6 w 19"/>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19" h="120">
                  <a:moveTo>
                    <a:pt x="6" y="120"/>
                  </a:moveTo>
                  <a:lnTo>
                    <a:pt x="19" y="110"/>
                  </a:lnTo>
                  <a:lnTo>
                    <a:pt x="15" y="10"/>
                  </a:lnTo>
                  <a:lnTo>
                    <a:pt x="15" y="0"/>
                  </a:lnTo>
                  <a:lnTo>
                    <a:pt x="0" y="10"/>
                  </a:lnTo>
                  <a:lnTo>
                    <a:pt x="2" y="19"/>
                  </a:lnTo>
                  <a:lnTo>
                    <a:pt x="6" y="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20" rIns="91439" bIns="45720" numCol="1" anchor="t" anchorCtr="0" compatLnSpc="1">
              <a:prstTxWarp prst="textNoShape">
                <a:avLst/>
              </a:prstTxWarp>
            </a:bodyPr>
            <a:lstStyle/>
            <a:p>
              <a:endParaRPr lang="en-GB" sz="3801" dirty="0"/>
            </a:p>
          </p:txBody>
        </p:sp>
        <p:sp>
          <p:nvSpPr>
            <p:cNvPr id="242" name="Freeform 14">
              <a:extLst>
                <a:ext uri="{FF2B5EF4-FFF2-40B4-BE49-F238E27FC236}">
                  <a16:creationId xmlns:a16="http://schemas.microsoft.com/office/drawing/2014/main" id="{25FF8669-03B2-CD41-9C47-B66BD6355AC0}"/>
                </a:ext>
              </a:extLst>
            </p:cNvPr>
            <p:cNvSpPr>
              <a:spLocks noEditPoints="1"/>
            </p:cNvSpPr>
            <p:nvPr/>
          </p:nvSpPr>
          <p:spPr bwMode="auto">
            <a:xfrm>
              <a:off x="7240588" y="941388"/>
              <a:ext cx="87312" cy="88900"/>
            </a:xfrm>
            <a:custGeom>
              <a:avLst/>
              <a:gdLst>
                <a:gd name="T0" fmla="*/ 23 w 29"/>
                <a:gd name="T1" fmla="*/ 24 h 29"/>
                <a:gd name="T2" fmla="*/ 27 w 29"/>
                <a:gd name="T3" fmla="*/ 19 h 29"/>
                <a:gd name="T4" fmla="*/ 25 w 29"/>
                <a:gd name="T5" fmla="*/ 6 h 29"/>
                <a:gd name="T6" fmla="*/ 14 w 29"/>
                <a:gd name="T7" fmla="*/ 0 h 29"/>
                <a:gd name="T8" fmla="*/ 8 w 29"/>
                <a:gd name="T9" fmla="*/ 3 h 29"/>
                <a:gd name="T10" fmla="*/ 5 w 29"/>
                <a:gd name="T11" fmla="*/ 21 h 29"/>
                <a:gd name="T12" fmla="*/ 23 w 29"/>
                <a:gd name="T13" fmla="*/ 24 h 29"/>
                <a:gd name="T14" fmla="*/ 11 w 29"/>
                <a:gd name="T15" fmla="*/ 8 h 29"/>
                <a:gd name="T16" fmla="*/ 18 w 29"/>
                <a:gd name="T17" fmla="*/ 11 h 29"/>
                <a:gd name="T18" fmla="*/ 19 w 29"/>
                <a:gd name="T19" fmla="*/ 19 h 29"/>
                <a:gd name="T20" fmla="*/ 12 w 29"/>
                <a:gd name="T21" fmla="*/ 16 h 29"/>
                <a:gd name="T22" fmla="*/ 11 w 29"/>
                <a:gd name="T23"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9">
                  <a:moveTo>
                    <a:pt x="23" y="24"/>
                  </a:moveTo>
                  <a:cubicBezTo>
                    <a:pt x="25" y="23"/>
                    <a:pt x="26" y="21"/>
                    <a:pt x="27" y="19"/>
                  </a:cubicBezTo>
                  <a:cubicBezTo>
                    <a:pt x="29" y="16"/>
                    <a:pt x="29" y="11"/>
                    <a:pt x="25" y="6"/>
                  </a:cubicBezTo>
                  <a:cubicBezTo>
                    <a:pt x="22" y="2"/>
                    <a:pt x="18" y="0"/>
                    <a:pt x="14" y="0"/>
                  </a:cubicBezTo>
                  <a:cubicBezTo>
                    <a:pt x="12" y="0"/>
                    <a:pt x="10" y="1"/>
                    <a:pt x="8" y="3"/>
                  </a:cubicBezTo>
                  <a:cubicBezTo>
                    <a:pt x="2" y="7"/>
                    <a:pt x="0" y="13"/>
                    <a:pt x="5" y="21"/>
                  </a:cubicBezTo>
                  <a:cubicBezTo>
                    <a:pt x="10" y="28"/>
                    <a:pt x="17" y="29"/>
                    <a:pt x="23" y="24"/>
                  </a:cubicBezTo>
                  <a:close/>
                  <a:moveTo>
                    <a:pt x="11" y="8"/>
                  </a:moveTo>
                  <a:cubicBezTo>
                    <a:pt x="13" y="6"/>
                    <a:pt x="16" y="8"/>
                    <a:pt x="18" y="11"/>
                  </a:cubicBezTo>
                  <a:cubicBezTo>
                    <a:pt x="21" y="15"/>
                    <a:pt x="21" y="18"/>
                    <a:pt x="19" y="19"/>
                  </a:cubicBezTo>
                  <a:cubicBezTo>
                    <a:pt x="17" y="21"/>
                    <a:pt x="14" y="19"/>
                    <a:pt x="12" y="16"/>
                  </a:cubicBezTo>
                  <a:cubicBezTo>
                    <a:pt x="10" y="12"/>
                    <a:pt x="9" y="9"/>
                    <a:pt x="11"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9" tIns="45720" rIns="91439" bIns="45720" numCol="1" anchor="t" anchorCtr="0" compatLnSpc="1">
              <a:prstTxWarp prst="textNoShape">
                <a:avLst/>
              </a:prstTxWarp>
            </a:bodyPr>
            <a:lstStyle/>
            <a:p>
              <a:endParaRPr lang="en-GB" sz="3801" dirty="0"/>
            </a:p>
          </p:txBody>
        </p:sp>
      </p:grpSp>
      <p:sp>
        <p:nvSpPr>
          <p:cNvPr id="243" name="Freeform 18">
            <a:extLst>
              <a:ext uri="{FF2B5EF4-FFF2-40B4-BE49-F238E27FC236}">
                <a16:creationId xmlns:a16="http://schemas.microsoft.com/office/drawing/2014/main" id="{246891A1-2E9B-1C42-9342-650D0C1D47F5}"/>
              </a:ext>
            </a:extLst>
          </p:cNvPr>
          <p:cNvSpPr>
            <a:spLocks noEditPoints="1"/>
          </p:cNvSpPr>
          <p:nvPr/>
        </p:nvSpPr>
        <p:spPr bwMode="auto">
          <a:xfrm>
            <a:off x="630615" y="3265622"/>
            <a:ext cx="98425" cy="160339"/>
          </a:xfrm>
          <a:custGeom>
            <a:avLst/>
            <a:gdLst>
              <a:gd name="T0" fmla="*/ 16 w 32"/>
              <a:gd name="T1" fmla="*/ 0 h 53"/>
              <a:gd name="T2" fmla="*/ 0 w 32"/>
              <a:gd name="T3" fmla="*/ 16 h 53"/>
              <a:gd name="T4" fmla="*/ 6 w 32"/>
              <a:gd name="T5" fmla="*/ 28 h 53"/>
              <a:gd name="T6" fmla="*/ 6 w 32"/>
              <a:gd name="T7" fmla="*/ 53 h 53"/>
              <a:gd name="T8" fmla="*/ 26 w 32"/>
              <a:gd name="T9" fmla="*/ 53 h 53"/>
              <a:gd name="T10" fmla="*/ 26 w 32"/>
              <a:gd name="T11" fmla="*/ 28 h 53"/>
              <a:gd name="T12" fmla="*/ 32 w 32"/>
              <a:gd name="T13" fmla="*/ 16 h 53"/>
              <a:gd name="T14" fmla="*/ 16 w 32"/>
              <a:gd name="T15" fmla="*/ 0 h 53"/>
              <a:gd name="T16" fmla="*/ 21 w 32"/>
              <a:gd name="T17" fmla="*/ 23 h 53"/>
              <a:gd name="T18" fmla="*/ 19 w 32"/>
              <a:gd name="T19" fmla="*/ 24 h 53"/>
              <a:gd name="T20" fmla="*/ 19 w 32"/>
              <a:gd name="T21" fmla="*/ 46 h 53"/>
              <a:gd name="T22" fmla="*/ 13 w 32"/>
              <a:gd name="T23" fmla="*/ 46 h 53"/>
              <a:gd name="T24" fmla="*/ 13 w 32"/>
              <a:gd name="T25" fmla="*/ 24 h 53"/>
              <a:gd name="T26" fmla="*/ 11 w 32"/>
              <a:gd name="T27" fmla="*/ 23 h 53"/>
              <a:gd name="T28" fmla="*/ 7 w 32"/>
              <a:gd name="T29" fmla="*/ 16 h 53"/>
              <a:gd name="T30" fmla="*/ 16 w 32"/>
              <a:gd name="T31" fmla="*/ 7 h 53"/>
              <a:gd name="T32" fmla="*/ 25 w 32"/>
              <a:gd name="T33" fmla="*/ 16 h 53"/>
              <a:gd name="T34" fmla="*/ 21 w 32"/>
              <a:gd name="T35" fmla="*/ 2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53">
                <a:moveTo>
                  <a:pt x="16" y="0"/>
                </a:moveTo>
                <a:cubicBezTo>
                  <a:pt x="7" y="0"/>
                  <a:pt x="0" y="7"/>
                  <a:pt x="0" y="16"/>
                </a:cubicBezTo>
                <a:cubicBezTo>
                  <a:pt x="0" y="21"/>
                  <a:pt x="2" y="25"/>
                  <a:pt x="6" y="28"/>
                </a:cubicBezTo>
                <a:cubicBezTo>
                  <a:pt x="6" y="53"/>
                  <a:pt x="6" y="53"/>
                  <a:pt x="6" y="53"/>
                </a:cubicBezTo>
                <a:cubicBezTo>
                  <a:pt x="26" y="53"/>
                  <a:pt x="26" y="53"/>
                  <a:pt x="26" y="53"/>
                </a:cubicBezTo>
                <a:cubicBezTo>
                  <a:pt x="26" y="28"/>
                  <a:pt x="26" y="28"/>
                  <a:pt x="26" y="28"/>
                </a:cubicBezTo>
                <a:cubicBezTo>
                  <a:pt x="30" y="25"/>
                  <a:pt x="32" y="21"/>
                  <a:pt x="32" y="16"/>
                </a:cubicBezTo>
                <a:cubicBezTo>
                  <a:pt x="32" y="7"/>
                  <a:pt x="25" y="0"/>
                  <a:pt x="16" y="0"/>
                </a:cubicBezTo>
                <a:close/>
                <a:moveTo>
                  <a:pt x="21" y="23"/>
                </a:moveTo>
                <a:cubicBezTo>
                  <a:pt x="19" y="24"/>
                  <a:pt x="19" y="24"/>
                  <a:pt x="19" y="24"/>
                </a:cubicBezTo>
                <a:cubicBezTo>
                  <a:pt x="19" y="46"/>
                  <a:pt x="19" y="46"/>
                  <a:pt x="19" y="46"/>
                </a:cubicBezTo>
                <a:cubicBezTo>
                  <a:pt x="13" y="46"/>
                  <a:pt x="13" y="46"/>
                  <a:pt x="13" y="46"/>
                </a:cubicBezTo>
                <a:cubicBezTo>
                  <a:pt x="13" y="24"/>
                  <a:pt x="13" y="24"/>
                  <a:pt x="13" y="24"/>
                </a:cubicBezTo>
                <a:cubicBezTo>
                  <a:pt x="11" y="23"/>
                  <a:pt x="11" y="23"/>
                  <a:pt x="11" y="23"/>
                </a:cubicBezTo>
                <a:cubicBezTo>
                  <a:pt x="9" y="22"/>
                  <a:pt x="7" y="19"/>
                  <a:pt x="7" y="16"/>
                </a:cubicBezTo>
                <a:cubicBezTo>
                  <a:pt x="7" y="11"/>
                  <a:pt x="11" y="7"/>
                  <a:pt x="16" y="7"/>
                </a:cubicBezTo>
                <a:cubicBezTo>
                  <a:pt x="21" y="7"/>
                  <a:pt x="25" y="11"/>
                  <a:pt x="25" y="16"/>
                </a:cubicBezTo>
                <a:cubicBezTo>
                  <a:pt x="25" y="19"/>
                  <a:pt x="23" y="22"/>
                  <a:pt x="21" y="23"/>
                </a:cubicBezTo>
                <a:close/>
              </a:path>
            </a:pathLst>
          </a:custGeom>
          <a:solidFill>
            <a:schemeClr val="accent4"/>
          </a:solidFill>
          <a:ln>
            <a:noFill/>
          </a:ln>
        </p:spPr>
        <p:txBody>
          <a:bodyPr vert="horz" wrap="square" lIns="91439" tIns="45720" rIns="91439" bIns="45720" numCol="1" anchor="t" anchorCtr="0" compatLnSpc="1">
            <a:prstTxWarp prst="textNoShape">
              <a:avLst/>
            </a:prstTxWarp>
          </a:bodyPr>
          <a:lstStyle/>
          <a:p>
            <a:endParaRPr lang="en-GB" sz="3801" dirty="0"/>
          </a:p>
        </p:txBody>
      </p:sp>
      <p:sp>
        <p:nvSpPr>
          <p:cNvPr id="244" name="Freeform 19">
            <a:extLst>
              <a:ext uri="{FF2B5EF4-FFF2-40B4-BE49-F238E27FC236}">
                <a16:creationId xmlns:a16="http://schemas.microsoft.com/office/drawing/2014/main" id="{ADAD862A-62B4-C543-8D05-FD3F6A73F5BB}"/>
              </a:ext>
            </a:extLst>
          </p:cNvPr>
          <p:cNvSpPr>
            <a:spLocks noEditPoints="1"/>
          </p:cNvSpPr>
          <p:nvPr/>
        </p:nvSpPr>
        <p:spPr bwMode="auto">
          <a:xfrm>
            <a:off x="548065" y="3075123"/>
            <a:ext cx="263525" cy="393700"/>
          </a:xfrm>
          <a:custGeom>
            <a:avLst/>
            <a:gdLst>
              <a:gd name="T0" fmla="*/ 72 w 86"/>
              <a:gd name="T1" fmla="*/ 45 h 130"/>
              <a:gd name="T2" fmla="*/ 63 w 86"/>
              <a:gd name="T3" fmla="*/ 45 h 130"/>
              <a:gd name="T4" fmla="*/ 63 w 86"/>
              <a:gd name="T5" fmla="*/ 20 h 130"/>
              <a:gd name="T6" fmla="*/ 63 w 86"/>
              <a:gd name="T7" fmla="*/ 19 h 130"/>
              <a:gd name="T8" fmla="*/ 43 w 86"/>
              <a:gd name="T9" fmla="*/ 0 h 130"/>
              <a:gd name="T10" fmla="*/ 23 w 86"/>
              <a:gd name="T11" fmla="*/ 19 h 130"/>
              <a:gd name="T12" fmla="*/ 23 w 86"/>
              <a:gd name="T13" fmla="*/ 20 h 130"/>
              <a:gd name="T14" fmla="*/ 23 w 86"/>
              <a:gd name="T15" fmla="*/ 45 h 130"/>
              <a:gd name="T16" fmla="*/ 14 w 86"/>
              <a:gd name="T17" fmla="*/ 45 h 130"/>
              <a:gd name="T18" fmla="*/ 0 w 86"/>
              <a:gd name="T19" fmla="*/ 55 h 130"/>
              <a:gd name="T20" fmla="*/ 0 w 86"/>
              <a:gd name="T21" fmla="*/ 130 h 130"/>
              <a:gd name="T22" fmla="*/ 86 w 86"/>
              <a:gd name="T23" fmla="*/ 130 h 130"/>
              <a:gd name="T24" fmla="*/ 86 w 86"/>
              <a:gd name="T25" fmla="*/ 55 h 130"/>
              <a:gd name="T26" fmla="*/ 72 w 86"/>
              <a:gd name="T27" fmla="*/ 45 h 130"/>
              <a:gd name="T28" fmla="*/ 30 w 86"/>
              <a:gd name="T29" fmla="*/ 20 h 130"/>
              <a:gd name="T30" fmla="*/ 30 w 86"/>
              <a:gd name="T31" fmla="*/ 19 h 130"/>
              <a:gd name="T32" fmla="*/ 43 w 86"/>
              <a:gd name="T33" fmla="*/ 7 h 130"/>
              <a:gd name="T34" fmla="*/ 56 w 86"/>
              <a:gd name="T35" fmla="*/ 20 h 130"/>
              <a:gd name="T36" fmla="*/ 56 w 86"/>
              <a:gd name="T37" fmla="*/ 20 h 130"/>
              <a:gd name="T38" fmla="*/ 56 w 86"/>
              <a:gd name="T39" fmla="*/ 45 h 130"/>
              <a:gd name="T40" fmla="*/ 30 w 86"/>
              <a:gd name="T41" fmla="*/ 45 h 130"/>
              <a:gd name="T42" fmla="*/ 30 w 86"/>
              <a:gd name="T43" fmla="*/ 20 h 130"/>
              <a:gd name="T44" fmla="*/ 79 w 86"/>
              <a:gd name="T45" fmla="*/ 123 h 130"/>
              <a:gd name="T46" fmla="*/ 7 w 86"/>
              <a:gd name="T47" fmla="*/ 123 h 130"/>
              <a:gd name="T48" fmla="*/ 7 w 86"/>
              <a:gd name="T49" fmla="*/ 58 h 130"/>
              <a:gd name="T50" fmla="*/ 16 w 86"/>
              <a:gd name="T51" fmla="*/ 52 h 130"/>
              <a:gd name="T52" fmla="*/ 70 w 86"/>
              <a:gd name="T53" fmla="*/ 52 h 130"/>
              <a:gd name="T54" fmla="*/ 79 w 86"/>
              <a:gd name="T55" fmla="*/ 58 h 130"/>
              <a:gd name="T56" fmla="*/ 79 w 86"/>
              <a:gd name="T57"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130">
                <a:moveTo>
                  <a:pt x="72" y="45"/>
                </a:moveTo>
                <a:cubicBezTo>
                  <a:pt x="63" y="45"/>
                  <a:pt x="63" y="45"/>
                  <a:pt x="63" y="45"/>
                </a:cubicBezTo>
                <a:cubicBezTo>
                  <a:pt x="63" y="20"/>
                  <a:pt x="63" y="20"/>
                  <a:pt x="63" y="20"/>
                </a:cubicBezTo>
                <a:cubicBezTo>
                  <a:pt x="63" y="20"/>
                  <a:pt x="63" y="19"/>
                  <a:pt x="63" y="19"/>
                </a:cubicBezTo>
                <a:cubicBezTo>
                  <a:pt x="62" y="9"/>
                  <a:pt x="53" y="0"/>
                  <a:pt x="43" y="0"/>
                </a:cubicBezTo>
                <a:cubicBezTo>
                  <a:pt x="33" y="0"/>
                  <a:pt x="24" y="9"/>
                  <a:pt x="23" y="19"/>
                </a:cubicBezTo>
                <a:cubicBezTo>
                  <a:pt x="23" y="19"/>
                  <a:pt x="23" y="20"/>
                  <a:pt x="23" y="20"/>
                </a:cubicBezTo>
                <a:cubicBezTo>
                  <a:pt x="23" y="45"/>
                  <a:pt x="23" y="45"/>
                  <a:pt x="23" y="45"/>
                </a:cubicBezTo>
                <a:cubicBezTo>
                  <a:pt x="14" y="45"/>
                  <a:pt x="14" y="45"/>
                  <a:pt x="14" y="45"/>
                </a:cubicBezTo>
                <a:cubicBezTo>
                  <a:pt x="0" y="55"/>
                  <a:pt x="0" y="55"/>
                  <a:pt x="0" y="55"/>
                </a:cubicBezTo>
                <a:cubicBezTo>
                  <a:pt x="0" y="130"/>
                  <a:pt x="0" y="130"/>
                  <a:pt x="0" y="130"/>
                </a:cubicBezTo>
                <a:cubicBezTo>
                  <a:pt x="86" y="130"/>
                  <a:pt x="86" y="130"/>
                  <a:pt x="86" y="130"/>
                </a:cubicBezTo>
                <a:cubicBezTo>
                  <a:pt x="86" y="55"/>
                  <a:pt x="86" y="55"/>
                  <a:pt x="86" y="55"/>
                </a:cubicBezTo>
                <a:lnTo>
                  <a:pt x="72" y="45"/>
                </a:lnTo>
                <a:close/>
                <a:moveTo>
                  <a:pt x="30" y="20"/>
                </a:moveTo>
                <a:cubicBezTo>
                  <a:pt x="30" y="20"/>
                  <a:pt x="30" y="20"/>
                  <a:pt x="30" y="19"/>
                </a:cubicBezTo>
                <a:cubicBezTo>
                  <a:pt x="31" y="13"/>
                  <a:pt x="36" y="7"/>
                  <a:pt x="43" y="7"/>
                </a:cubicBezTo>
                <a:cubicBezTo>
                  <a:pt x="50" y="7"/>
                  <a:pt x="55" y="13"/>
                  <a:pt x="56" y="20"/>
                </a:cubicBezTo>
                <a:cubicBezTo>
                  <a:pt x="56" y="20"/>
                  <a:pt x="56" y="20"/>
                  <a:pt x="56" y="20"/>
                </a:cubicBezTo>
                <a:cubicBezTo>
                  <a:pt x="56" y="45"/>
                  <a:pt x="56" y="45"/>
                  <a:pt x="56" y="45"/>
                </a:cubicBezTo>
                <a:cubicBezTo>
                  <a:pt x="30" y="45"/>
                  <a:pt x="30" y="45"/>
                  <a:pt x="30" y="45"/>
                </a:cubicBezTo>
                <a:lnTo>
                  <a:pt x="30" y="20"/>
                </a:lnTo>
                <a:close/>
                <a:moveTo>
                  <a:pt x="79" y="123"/>
                </a:moveTo>
                <a:cubicBezTo>
                  <a:pt x="7" y="123"/>
                  <a:pt x="7" y="123"/>
                  <a:pt x="7" y="123"/>
                </a:cubicBezTo>
                <a:cubicBezTo>
                  <a:pt x="7" y="58"/>
                  <a:pt x="7" y="58"/>
                  <a:pt x="7" y="58"/>
                </a:cubicBezTo>
                <a:cubicBezTo>
                  <a:pt x="16" y="52"/>
                  <a:pt x="16" y="52"/>
                  <a:pt x="16" y="52"/>
                </a:cubicBezTo>
                <a:cubicBezTo>
                  <a:pt x="70" y="52"/>
                  <a:pt x="70" y="52"/>
                  <a:pt x="70" y="52"/>
                </a:cubicBezTo>
                <a:cubicBezTo>
                  <a:pt x="79" y="58"/>
                  <a:pt x="79" y="58"/>
                  <a:pt x="79" y="58"/>
                </a:cubicBezTo>
                <a:lnTo>
                  <a:pt x="79" y="123"/>
                </a:lnTo>
                <a:close/>
              </a:path>
            </a:pathLst>
          </a:custGeom>
          <a:solidFill>
            <a:schemeClr val="accent4"/>
          </a:solidFill>
          <a:ln>
            <a:noFill/>
          </a:ln>
        </p:spPr>
        <p:txBody>
          <a:bodyPr vert="horz" wrap="square" lIns="91439" tIns="45720" rIns="91439" bIns="45720" numCol="1" anchor="t" anchorCtr="0" compatLnSpc="1">
            <a:prstTxWarp prst="textNoShape">
              <a:avLst/>
            </a:prstTxWarp>
          </a:bodyPr>
          <a:lstStyle/>
          <a:p>
            <a:endParaRPr lang="en-GB" sz="3801" dirty="0"/>
          </a:p>
        </p:txBody>
      </p:sp>
      <p:grpSp>
        <p:nvGrpSpPr>
          <p:cNvPr id="245" name="Group 244">
            <a:extLst>
              <a:ext uri="{FF2B5EF4-FFF2-40B4-BE49-F238E27FC236}">
                <a16:creationId xmlns:a16="http://schemas.microsoft.com/office/drawing/2014/main" id="{2E99F31A-6176-6D41-945D-FD9FE2D3164E}"/>
              </a:ext>
            </a:extLst>
          </p:cNvPr>
          <p:cNvGrpSpPr/>
          <p:nvPr/>
        </p:nvGrpSpPr>
        <p:grpSpPr>
          <a:xfrm>
            <a:off x="8089263" y="5556013"/>
            <a:ext cx="9740961" cy="1538727"/>
            <a:chOff x="8089263" y="5556011"/>
            <a:chExt cx="9740961" cy="1538727"/>
          </a:xfrm>
        </p:grpSpPr>
        <p:sp>
          <p:nvSpPr>
            <p:cNvPr id="246" name="Rectangle 245">
              <a:extLst>
                <a:ext uri="{FF2B5EF4-FFF2-40B4-BE49-F238E27FC236}">
                  <a16:creationId xmlns:a16="http://schemas.microsoft.com/office/drawing/2014/main" id="{11D0363C-527D-B147-8533-8203D9058DEF}"/>
                </a:ext>
              </a:extLst>
            </p:cNvPr>
            <p:cNvSpPr/>
            <p:nvPr/>
          </p:nvSpPr>
          <p:spPr>
            <a:xfrm>
              <a:off x="8089263" y="5556011"/>
              <a:ext cx="1117512" cy="15387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47" name="Text Placeholder 2">
              <a:extLst>
                <a:ext uri="{FF2B5EF4-FFF2-40B4-BE49-F238E27FC236}">
                  <a16:creationId xmlns:a16="http://schemas.microsoft.com/office/drawing/2014/main" id="{C96EFA28-F554-9F47-AF15-5087FFBD09E2}"/>
                </a:ext>
              </a:extLst>
            </p:cNvPr>
            <p:cNvSpPr txBox="1">
              <a:spLocks/>
            </p:cNvSpPr>
            <p:nvPr/>
          </p:nvSpPr>
          <p:spPr bwMode="gray">
            <a:xfrm>
              <a:off x="8118747" y="5609167"/>
              <a:ext cx="1049766" cy="747440"/>
            </a:xfrm>
            <a:prstGeom prst="rect">
              <a:avLst/>
            </a:prstGeom>
            <a:solidFill>
              <a:srgbClr val="879AAB"/>
            </a:solidFill>
          </p:spPr>
          <p:txBody>
            <a:bodyPr vert="horz" lIns="72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dirty="0">
                  <a:solidFill>
                    <a:schemeClr val="bg1"/>
                  </a:solidFill>
                </a:rPr>
                <a:t>Manufacturer</a:t>
              </a:r>
              <a:endParaRPr lang="en-GB" dirty="0">
                <a:solidFill>
                  <a:schemeClr val="bg1"/>
                </a:solidFill>
              </a:endParaRPr>
            </a:p>
          </p:txBody>
        </p:sp>
        <p:sp>
          <p:nvSpPr>
            <p:cNvPr id="248" name="Text Placeholder 2">
              <a:extLst>
                <a:ext uri="{FF2B5EF4-FFF2-40B4-BE49-F238E27FC236}">
                  <a16:creationId xmlns:a16="http://schemas.microsoft.com/office/drawing/2014/main" id="{67C0136D-A7DC-E546-8362-1B58B7B8BCF9}"/>
                </a:ext>
              </a:extLst>
            </p:cNvPr>
            <p:cNvSpPr txBox="1">
              <a:spLocks/>
            </p:cNvSpPr>
            <p:nvPr/>
          </p:nvSpPr>
          <p:spPr bwMode="gray">
            <a:xfrm>
              <a:off x="8118747" y="6453500"/>
              <a:ext cx="1049766" cy="586050"/>
            </a:xfrm>
            <a:prstGeom prst="rect">
              <a:avLst/>
            </a:prstGeom>
            <a:solidFill>
              <a:srgbClr val="879AAB"/>
            </a:solidFill>
          </p:spPr>
          <p:txBody>
            <a:bodyPr vert="horz" lIns="72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dirty="0">
                  <a:solidFill>
                    <a:schemeClr val="bg1"/>
                  </a:solidFill>
                </a:rPr>
                <a:t>Intangible Owner</a:t>
              </a:r>
              <a:endParaRPr lang="en-GB" dirty="0">
                <a:solidFill>
                  <a:schemeClr val="bg1"/>
                </a:solidFill>
              </a:endParaRPr>
            </a:p>
          </p:txBody>
        </p:sp>
        <p:sp>
          <p:nvSpPr>
            <p:cNvPr id="249" name="Text Placeholder 2">
              <a:extLst>
                <a:ext uri="{FF2B5EF4-FFF2-40B4-BE49-F238E27FC236}">
                  <a16:creationId xmlns:a16="http://schemas.microsoft.com/office/drawing/2014/main" id="{700EE022-D208-F44F-B972-78271C878D1F}"/>
                </a:ext>
              </a:extLst>
            </p:cNvPr>
            <p:cNvSpPr txBox="1">
              <a:spLocks/>
            </p:cNvSpPr>
            <p:nvPr/>
          </p:nvSpPr>
          <p:spPr bwMode="gray">
            <a:xfrm>
              <a:off x="10931055" y="5609167"/>
              <a:ext cx="1118616" cy="747440"/>
            </a:xfrm>
            <a:prstGeom prst="rect">
              <a:avLst/>
            </a:prstGeom>
            <a:solidFill>
              <a:srgbClr val="879AAB"/>
            </a:solidFill>
          </p:spPr>
          <p:txBody>
            <a:bodyPr vert="horz" lIns="72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dirty="0">
                  <a:solidFill>
                    <a:schemeClr val="bg1"/>
                  </a:solidFill>
                </a:rPr>
                <a:t>Supply Chain Co</a:t>
              </a:r>
              <a:br>
                <a:rPr lang="en-US" dirty="0">
                  <a:solidFill>
                    <a:schemeClr val="bg1"/>
                  </a:solidFill>
                </a:rPr>
              </a:br>
              <a:r>
                <a:rPr lang="en-US" dirty="0">
                  <a:solidFill>
                    <a:schemeClr val="bg1"/>
                  </a:solidFill>
                </a:rPr>
                <a:t>(‘SC’)</a:t>
              </a:r>
              <a:endParaRPr lang="en-GB" dirty="0">
                <a:solidFill>
                  <a:schemeClr val="bg1"/>
                </a:solidFill>
              </a:endParaRPr>
            </a:p>
          </p:txBody>
        </p:sp>
        <p:grpSp>
          <p:nvGrpSpPr>
            <p:cNvPr id="250" name="Group 249">
              <a:extLst>
                <a:ext uri="{FF2B5EF4-FFF2-40B4-BE49-F238E27FC236}">
                  <a16:creationId xmlns:a16="http://schemas.microsoft.com/office/drawing/2014/main" id="{F177E354-63B4-BC44-B018-A9012A171F92}"/>
                </a:ext>
              </a:extLst>
            </p:cNvPr>
            <p:cNvGrpSpPr/>
            <p:nvPr/>
          </p:nvGrpSpPr>
          <p:grpSpPr>
            <a:xfrm>
              <a:off x="9485600" y="5609168"/>
              <a:ext cx="1332072" cy="489704"/>
              <a:chOff x="1844516" y="2465087"/>
              <a:chExt cx="1399310" cy="564807"/>
            </a:xfrm>
          </p:grpSpPr>
          <p:sp>
            <p:nvSpPr>
              <p:cNvPr id="294" name="Text Placeholder 2">
                <a:extLst>
                  <a:ext uri="{FF2B5EF4-FFF2-40B4-BE49-F238E27FC236}">
                    <a16:creationId xmlns:a16="http://schemas.microsoft.com/office/drawing/2014/main" id="{82623AB6-774C-3547-90B5-F943C8A4DE54}"/>
                  </a:ext>
                </a:extLst>
              </p:cNvPr>
              <p:cNvSpPr txBox="1">
                <a:spLocks/>
              </p:cNvSpPr>
              <p:nvPr/>
            </p:nvSpPr>
            <p:spPr bwMode="gray">
              <a:xfrm>
                <a:off x="1844516" y="2465087"/>
                <a:ext cx="1118616" cy="564805"/>
              </a:xfrm>
              <a:prstGeom prst="rect">
                <a:avLst/>
              </a:prstGeom>
              <a:solidFill>
                <a:schemeClr val="bg1">
                  <a:lumMod val="95000"/>
                </a:schemeClr>
              </a:solidFill>
            </p:spPr>
            <p:txBody>
              <a:bodyPr vert="horz" lIns="144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749" dirty="0"/>
                  <a:t>Product sold to Supply Chain Co </a:t>
                </a:r>
                <a:endParaRPr lang="en-GB" sz="800" dirty="0"/>
              </a:p>
            </p:txBody>
          </p:sp>
          <p:sp>
            <p:nvSpPr>
              <p:cNvPr id="295" name="Isosceles Triangle 115">
                <a:extLst>
                  <a:ext uri="{FF2B5EF4-FFF2-40B4-BE49-F238E27FC236}">
                    <a16:creationId xmlns:a16="http://schemas.microsoft.com/office/drawing/2014/main" id="{64BF5FA2-597B-5E4D-B641-86D21CB90F01}"/>
                  </a:ext>
                </a:extLst>
              </p:cNvPr>
              <p:cNvSpPr/>
              <p:nvPr/>
            </p:nvSpPr>
            <p:spPr>
              <a:xfrm rot="5400000">
                <a:off x="2821076" y="2607143"/>
                <a:ext cx="564806" cy="28069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grpSp>
        <p:grpSp>
          <p:nvGrpSpPr>
            <p:cNvPr id="251" name="Group 250">
              <a:extLst>
                <a:ext uri="{FF2B5EF4-FFF2-40B4-BE49-F238E27FC236}">
                  <a16:creationId xmlns:a16="http://schemas.microsoft.com/office/drawing/2014/main" id="{7BE65786-AE14-5B4D-943E-7A2B2C8AB4AE}"/>
                </a:ext>
              </a:extLst>
            </p:cNvPr>
            <p:cNvGrpSpPr/>
            <p:nvPr/>
          </p:nvGrpSpPr>
          <p:grpSpPr>
            <a:xfrm>
              <a:off x="9382729" y="5556011"/>
              <a:ext cx="205741" cy="205740"/>
              <a:chOff x="2346960" y="3233605"/>
              <a:chExt cx="205741" cy="205740"/>
            </a:xfrm>
          </p:grpSpPr>
          <p:sp>
            <p:nvSpPr>
              <p:cNvPr id="292" name="Oval 291">
                <a:extLst>
                  <a:ext uri="{FF2B5EF4-FFF2-40B4-BE49-F238E27FC236}">
                    <a16:creationId xmlns:a16="http://schemas.microsoft.com/office/drawing/2014/main" id="{39EDDE09-C2D8-B143-9F5A-D0A5B17DDF4B}"/>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93" name="Text Placeholder 2">
                <a:extLst>
                  <a:ext uri="{FF2B5EF4-FFF2-40B4-BE49-F238E27FC236}">
                    <a16:creationId xmlns:a16="http://schemas.microsoft.com/office/drawing/2014/main" id="{74CAC295-F3D0-ED49-B3FE-00119F5A850A}"/>
                  </a:ext>
                </a:extLst>
              </p:cNvPr>
              <p:cNvSpPr txBox="1">
                <a:spLocks/>
              </p:cNvSpPr>
              <p:nvPr/>
            </p:nvSpPr>
            <p:spPr bwMode="gray">
              <a:xfrm>
                <a:off x="2346961" y="3264851"/>
                <a:ext cx="205740"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1</a:t>
                </a:r>
                <a:endParaRPr lang="en-GB" b="1" dirty="0">
                  <a:solidFill>
                    <a:schemeClr val="bg1"/>
                  </a:solidFill>
                </a:endParaRPr>
              </a:p>
            </p:txBody>
          </p:sp>
        </p:grpSp>
        <p:cxnSp>
          <p:nvCxnSpPr>
            <p:cNvPr id="252" name="Straight Arrow Connector 251">
              <a:extLst>
                <a:ext uri="{FF2B5EF4-FFF2-40B4-BE49-F238E27FC236}">
                  <a16:creationId xmlns:a16="http://schemas.microsoft.com/office/drawing/2014/main" id="{92E3C2F9-CEF6-1F43-85D1-6DFD68BF4DFC}"/>
                </a:ext>
              </a:extLst>
            </p:cNvPr>
            <p:cNvCxnSpPr/>
            <p:nvPr/>
          </p:nvCxnSpPr>
          <p:spPr>
            <a:xfrm flipH="1">
              <a:off x="9256076" y="6242307"/>
              <a:ext cx="16749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3" name="Text Placeholder 2">
              <a:extLst>
                <a:ext uri="{FF2B5EF4-FFF2-40B4-BE49-F238E27FC236}">
                  <a16:creationId xmlns:a16="http://schemas.microsoft.com/office/drawing/2014/main" id="{FC7011B8-A804-BB4B-BD52-9FF0D515C470}"/>
                </a:ext>
              </a:extLst>
            </p:cNvPr>
            <p:cNvSpPr txBox="1">
              <a:spLocks/>
            </p:cNvSpPr>
            <p:nvPr/>
          </p:nvSpPr>
          <p:spPr bwMode="gray">
            <a:xfrm>
              <a:off x="9524901" y="6130896"/>
              <a:ext cx="1089132" cy="141001"/>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600" dirty="0"/>
                <a:t>Cost + X%</a:t>
              </a:r>
            </a:p>
          </p:txBody>
        </p:sp>
        <p:sp>
          <p:nvSpPr>
            <p:cNvPr id="254" name="Text Placeholder 2">
              <a:extLst>
                <a:ext uri="{FF2B5EF4-FFF2-40B4-BE49-F238E27FC236}">
                  <a16:creationId xmlns:a16="http://schemas.microsoft.com/office/drawing/2014/main" id="{FABB95C0-241F-6946-A2BF-739C246B4C95}"/>
                </a:ext>
              </a:extLst>
            </p:cNvPr>
            <p:cNvSpPr txBox="1">
              <a:spLocks/>
            </p:cNvSpPr>
            <p:nvPr/>
          </p:nvSpPr>
          <p:spPr bwMode="gray">
            <a:xfrm>
              <a:off x="13748683" y="5609167"/>
              <a:ext cx="1118616" cy="747440"/>
            </a:xfrm>
            <a:prstGeom prst="rect">
              <a:avLst/>
            </a:prstGeom>
            <a:solidFill>
              <a:srgbClr val="879AAB"/>
            </a:solidFill>
          </p:spPr>
          <p:txBody>
            <a:bodyPr vert="horz" lIns="72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dirty="0">
                  <a:solidFill>
                    <a:schemeClr val="bg1"/>
                  </a:solidFill>
                </a:rPr>
                <a:t>Distributor</a:t>
              </a:r>
              <a:endParaRPr lang="en-GB" dirty="0">
                <a:solidFill>
                  <a:schemeClr val="bg1"/>
                </a:solidFill>
              </a:endParaRPr>
            </a:p>
          </p:txBody>
        </p:sp>
        <p:grpSp>
          <p:nvGrpSpPr>
            <p:cNvPr id="255" name="Group 254">
              <a:extLst>
                <a:ext uri="{FF2B5EF4-FFF2-40B4-BE49-F238E27FC236}">
                  <a16:creationId xmlns:a16="http://schemas.microsoft.com/office/drawing/2014/main" id="{95C27ECE-CE20-1D48-8400-9D1B4E287B63}"/>
                </a:ext>
              </a:extLst>
            </p:cNvPr>
            <p:cNvGrpSpPr/>
            <p:nvPr/>
          </p:nvGrpSpPr>
          <p:grpSpPr>
            <a:xfrm>
              <a:off x="12303228" y="5609168"/>
              <a:ext cx="1332072" cy="489704"/>
              <a:chOff x="1844516" y="2465087"/>
              <a:chExt cx="1399310" cy="564807"/>
            </a:xfrm>
          </p:grpSpPr>
          <p:sp>
            <p:nvSpPr>
              <p:cNvPr id="290" name="Text Placeholder 2">
                <a:extLst>
                  <a:ext uri="{FF2B5EF4-FFF2-40B4-BE49-F238E27FC236}">
                    <a16:creationId xmlns:a16="http://schemas.microsoft.com/office/drawing/2014/main" id="{FD52F3A9-7FE6-A346-B9A7-80F1B01D75C9}"/>
                  </a:ext>
                </a:extLst>
              </p:cNvPr>
              <p:cNvSpPr txBox="1">
                <a:spLocks/>
              </p:cNvSpPr>
              <p:nvPr/>
            </p:nvSpPr>
            <p:spPr bwMode="gray">
              <a:xfrm>
                <a:off x="1844516" y="2465087"/>
                <a:ext cx="1118616" cy="564805"/>
              </a:xfrm>
              <a:prstGeom prst="rect">
                <a:avLst/>
              </a:prstGeom>
              <a:solidFill>
                <a:schemeClr val="bg1">
                  <a:lumMod val="95000"/>
                </a:schemeClr>
              </a:solidFill>
            </p:spPr>
            <p:txBody>
              <a:bodyPr vert="horz" lIns="144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749" dirty="0"/>
                  <a:t>Product sold to Distributor</a:t>
                </a:r>
                <a:endParaRPr lang="en-GB" sz="800" dirty="0"/>
              </a:p>
            </p:txBody>
          </p:sp>
          <p:sp>
            <p:nvSpPr>
              <p:cNvPr id="291" name="Isosceles Triangle 111">
                <a:extLst>
                  <a:ext uri="{FF2B5EF4-FFF2-40B4-BE49-F238E27FC236}">
                    <a16:creationId xmlns:a16="http://schemas.microsoft.com/office/drawing/2014/main" id="{7DD6F6D6-858D-6F47-B3BE-3CE0DB7B3347}"/>
                  </a:ext>
                </a:extLst>
              </p:cNvPr>
              <p:cNvSpPr/>
              <p:nvPr/>
            </p:nvSpPr>
            <p:spPr>
              <a:xfrm rot="5400000">
                <a:off x="2821076" y="2607143"/>
                <a:ext cx="564806" cy="28069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grpSp>
        <p:grpSp>
          <p:nvGrpSpPr>
            <p:cNvPr id="256" name="Group 255">
              <a:extLst>
                <a:ext uri="{FF2B5EF4-FFF2-40B4-BE49-F238E27FC236}">
                  <a16:creationId xmlns:a16="http://schemas.microsoft.com/office/drawing/2014/main" id="{ED862C7D-2827-314E-B7D1-1ADB45C5980D}"/>
                </a:ext>
              </a:extLst>
            </p:cNvPr>
            <p:cNvGrpSpPr/>
            <p:nvPr/>
          </p:nvGrpSpPr>
          <p:grpSpPr>
            <a:xfrm>
              <a:off x="12200357" y="5556011"/>
              <a:ext cx="205741" cy="205740"/>
              <a:chOff x="2346960" y="3233605"/>
              <a:chExt cx="205741" cy="205740"/>
            </a:xfrm>
          </p:grpSpPr>
          <p:sp>
            <p:nvSpPr>
              <p:cNvPr id="288" name="Oval 287">
                <a:extLst>
                  <a:ext uri="{FF2B5EF4-FFF2-40B4-BE49-F238E27FC236}">
                    <a16:creationId xmlns:a16="http://schemas.microsoft.com/office/drawing/2014/main" id="{3646A5B3-98A1-4946-9F9B-CB468F11882B}"/>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89" name="Text Placeholder 2">
                <a:extLst>
                  <a:ext uri="{FF2B5EF4-FFF2-40B4-BE49-F238E27FC236}">
                    <a16:creationId xmlns:a16="http://schemas.microsoft.com/office/drawing/2014/main" id="{4517AD8F-BFE4-9F42-AC72-851C2C7977C3}"/>
                  </a:ext>
                </a:extLst>
              </p:cNvPr>
              <p:cNvSpPr txBox="1">
                <a:spLocks/>
              </p:cNvSpPr>
              <p:nvPr/>
            </p:nvSpPr>
            <p:spPr bwMode="gray">
              <a:xfrm>
                <a:off x="2346961" y="3264851"/>
                <a:ext cx="205740"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2</a:t>
                </a:r>
                <a:endParaRPr lang="en-GB" b="1" dirty="0">
                  <a:solidFill>
                    <a:schemeClr val="bg1"/>
                  </a:solidFill>
                </a:endParaRPr>
              </a:p>
            </p:txBody>
          </p:sp>
        </p:grpSp>
        <p:cxnSp>
          <p:nvCxnSpPr>
            <p:cNvPr id="257" name="Straight Arrow Connector 256">
              <a:extLst>
                <a:ext uri="{FF2B5EF4-FFF2-40B4-BE49-F238E27FC236}">
                  <a16:creationId xmlns:a16="http://schemas.microsoft.com/office/drawing/2014/main" id="{C26150DA-DD30-2847-9002-3CD1DC4C931B}"/>
                </a:ext>
              </a:extLst>
            </p:cNvPr>
            <p:cNvCxnSpPr/>
            <p:nvPr/>
          </p:nvCxnSpPr>
          <p:spPr>
            <a:xfrm flipH="1">
              <a:off x="12073704" y="6242307"/>
              <a:ext cx="167497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8" name="Text Placeholder 2">
              <a:extLst>
                <a:ext uri="{FF2B5EF4-FFF2-40B4-BE49-F238E27FC236}">
                  <a16:creationId xmlns:a16="http://schemas.microsoft.com/office/drawing/2014/main" id="{D508B789-F7E6-3947-B8F6-4DB8E493A5DA}"/>
                </a:ext>
              </a:extLst>
            </p:cNvPr>
            <p:cNvSpPr txBox="1">
              <a:spLocks/>
            </p:cNvSpPr>
            <p:nvPr/>
          </p:nvSpPr>
          <p:spPr bwMode="gray">
            <a:xfrm>
              <a:off x="12342529" y="6130897"/>
              <a:ext cx="423510" cy="111410"/>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600" dirty="0"/>
                <a:t>Revenue-Y%</a:t>
              </a:r>
            </a:p>
          </p:txBody>
        </p:sp>
        <p:cxnSp>
          <p:nvCxnSpPr>
            <p:cNvPr id="259" name="Straight Arrow Connector 258">
              <a:extLst>
                <a:ext uri="{FF2B5EF4-FFF2-40B4-BE49-F238E27FC236}">
                  <a16:creationId xmlns:a16="http://schemas.microsoft.com/office/drawing/2014/main" id="{83F082A9-9322-A843-A04A-689E215F01E2}"/>
                </a:ext>
              </a:extLst>
            </p:cNvPr>
            <p:cNvCxnSpPr/>
            <p:nvPr/>
          </p:nvCxnSpPr>
          <p:spPr>
            <a:xfrm flipH="1">
              <a:off x="12073704" y="6356607"/>
              <a:ext cx="1674979"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0" name="Text Placeholder 2">
              <a:extLst>
                <a:ext uri="{FF2B5EF4-FFF2-40B4-BE49-F238E27FC236}">
                  <a16:creationId xmlns:a16="http://schemas.microsoft.com/office/drawing/2014/main" id="{F9270DEC-4B86-8046-907D-CF1C06BA3CCB}"/>
                </a:ext>
              </a:extLst>
            </p:cNvPr>
            <p:cNvSpPr txBox="1">
              <a:spLocks/>
            </p:cNvSpPr>
            <p:nvPr/>
          </p:nvSpPr>
          <p:spPr bwMode="gray">
            <a:xfrm>
              <a:off x="12342528" y="6245197"/>
              <a:ext cx="1382121" cy="10849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600" dirty="0"/>
                <a:t>Intangible recharge</a:t>
              </a:r>
            </a:p>
          </p:txBody>
        </p:sp>
        <p:grpSp>
          <p:nvGrpSpPr>
            <p:cNvPr id="261" name="Group 260">
              <a:extLst>
                <a:ext uri="{FF2B5EF4-FFF2-40B4-BE49-F238E27FC236}">
                  <a16:creationId xmlns:a16="http://schemas.microsoft.com/office/drawing/2014/main" id="{5DED8716-9099-2E4E-B0F6-2F4E8ABB69CB}"/>
                </a:ext>
              </a:extLst>
            </p:cNvPr>
            <p:cNvGrpSpPr/>
            <p:nvPr/>
          </p:nvGrpSpPr>
          <p:grpSpPr>
            <a:xfrm>
              <a:off x="15076908" y="5609168"/>
              <a:ext cx="1332072" cy="489704"/>
              <a:chOff x="1844516" y="2465087"/>
              <a:chExt cx="1399310" cy="564807"/>
            </a:xfrm>
          </p:grpSpPr>
          <p:sp>
            <p:nvSpPr>
              <p:cNvPr id="286" name="Text Placeholder 2">
                <a:extLst>
                  <a:ext uri="{FF2B5EF4-FFF2-40B4-BE49-F238E27FC236}">
                    <a16:creationId xmlns:a16="http://schemas.microsoft.com/office/drawing/2014/main" id="{F9A621E5-1575-AC4E-8AA9-599391AC8F37}"/>
                  </a:ext>
                </a:extLst>
              </p:cNvPr>
              <p:cNvSpPr txBox="1">
                <a:spLocks/>
              </p:cNvSpPr>
              <p:nvPr/>
            </p:nvSpPr>
            <p:spPr bwMode="gray">
              <a:xfrm>
                <a:off x="1844516" y="2465087"/>
                <a:ext cx="1118616" cy="564805"/>
              </a:xfrm>
              <a:prstGeom prst="rect">
                <a:avLst/>
              </a:prstGeom>
              <a:solidFill>
                <a:schemeClr val="bg1">
                  <a:lumMod val="95000"/>
                </a:schemeClr>
              </a:solidFill>
            </p:spPr>
            <p:txBody>
              <a:bodyPr vert="horz" lIns="144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749" dirty="0"/>
                  <a:t>Product sold to third party</a:t>
                </a:r>
                <a:endParaRPr lang="en-GB" sz="800" dirty="0"/>
              </a:p>
            </p:txBody>
          </p:sp>
          <p:sp>
            <p:nvSpPr>
              <p:cNvPr id="287" name="Isosceles Triangle 107">
                <a:extLst>
                  <a:ext uri="{FF2B5EF4-FFF2-40B4-BE49-F238E27FC236}">
                    <a16:creationId xmlns:a16="http://schemas.microsoft.com/office/drawing/2014/main" id="{1184B36A-6B40-BA4B-AF82-1C55C44E629C}"/>
                  </a:ext>
                </a:extLst>
              </p:cNvPr>
              <p:cNvSpPr/>
              <p:nvPr/>
            </p:nvSpPr>
            <p:spPr>
              <a:xfrm rot="5400000">
                <a:off x="2821076" y="2607143"/>
                <a:ext cx="564806" cy="280695"/>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grpSp>
        <p:grpSp>
          <p:nvGrpSpPr>
            <p:cNvPr id="262" name="Group 261">
              <a:extLst>
                <a:ext uri="{FF2B5EF4-FFF2-40B4-BE49-F238E27FC236}">
                  <a16:creationId xmlns:a16="http://schemas.microsoft.com/office/drawing/2014/main" id="{99A155CE-B88F-B24B-BA52-960489F3873D}"/>
                </a:ext>
              </a:extLst>
            </p:cNvPr>
            <p:cNvGrpSpPr/>
            <p:nvPr/>
          </p:nvGrpSpPr>
          <p:grpSpPr>
            <a:xfrm>
              <a:off x="14974037" y="5556011"/>
              <a:ext cx="205741" cy="205740"/>
              <a:chOff x="2346960" y="3233605"/>
              <a:chExt cx="205741" cy="205740"/>
            </a:xfrm>
          </p:grpSpPr>
          <p:sp>
            <p:nvSpPr>
              <p:cNvPr id="284" name="Oval 283">
                <a:extLst>
                  <a:ext uri="{FF2B5EF4-FFF2-40B4-BE49-F238E27FC236}">
                    <a16:creationId xmlns:a16="http://schemas.microsoft.com/office/drawing/2014/main" id="{506E040C-5144-6D4C-8DF3-E71D18142D46}"/>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85" name="Text Placeholder 2">
                <a:extLst>
                  <a:ext uri="{FF2B5EF4-FFF2-40B4-BE49-F238E27FC236}">
                    <a16:creationId xmlns:a16="http://schemas.microsoft.com/office/drawing/2014/main" id="{50B2FEED-4FDD-1340-8E9F-A8A3DA47161A}"/>
                  </a:ext>
                </a:extLst>
              </p:cNvPr>
              <p:cNvSpPr txBox="1">
                <a:spLocks/>
              </p:cNvSpPr>
              <p:nvPr/>
            </p:nvSpPr>
            <p:spPr bwMode="gray">
              <a:xfrm>
                <a:off x="2346961" y="3264851"/>
                <a:ext cx="205740"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3</a:t>
                </a:r>
                <a:endParaRPr lang="en-GB" b="1" dirty="0">
                  <a:solidFill>
                    <a:schemeClr val="bg1"/>
                  </a:solidFill>
                </a:endParaRPr>
              </a:p>
            </p:txBody>
          </p:sp>
        </p:grpSp>
        <p:sp>
          <p:nvSpPr>
            <p:cNvPr id="263" name="Text Placeholder 2">
              <a:extLst>
                <a:ext uri="{FF2B5EF4-FFF2-40B4-BE49-F238E27FC236}">
                  <a16:creationId xmlns:a16="http://schemas.microsoft.com/office/drawing/2014/main" id="{5A4D7547-2A34-FD4B-BF9D-955DD1658B18}"/>
                </a:ext>
              </a:extLst>
            </p:cNvPr>
            <p:cNvSpPr txBox="1">
              <a:spLocks/>
            </p:cNvSpPr>
            <p:nvPr/>
          </p:nvSpPr>
          <p:spPr bwMode="gray">
            <a:xfrm>
              <a:off x="12335797" y="6453500"/>
              <a:ext cx="1118616" cy="586050"/>
            </a:xfrm>
            <a:prstGeom prst="rect">
              <a:avLst/>
            </a:prstGeom>
            <a:solidFill>
              <a:srgbClr val="879AAB"/>
            </a:solidFill>
          </p:spPr>
          <p:txBody>
            <a:bodyPr vert="horz" lIns="72000" tIns="72000" rIns="72000" bIns="72000" rtlCol="0" anchor="ctr" anchorCtr="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dirty="0">
                  <a:solidFill>
                    <a:schemeClr val="bg1"/>
                  </a:solidFill>
                </a:rPr>
                <a:t>Intangible Manager</a:t>
              </a:r>
              <a:endParaRPr lang="en-GB" dirty="0">
                <a:solidFill>
                  <a:schemeClr val="bg1"/>
                </a:solidFill>
              </a:endParaRPr>
            </a:p>
          </p:txBody>
        </p:sp>
        <p:cxnSp>
          <p:nvCxnSpPr>
            <p:cNvPr id="264" name="Straight Arrow Connector 263">
              <a:extLst>
                <a:ext uri="{FF2B5EF4-FFF2-40B4-BE49-F238E27FC236}">
                  <a16:creationId xmlns:a16="http://schemas.microsoft.com/office/drawing/2014/main" id="{593CB8D7-207D-0949-AF96-F4270D81F319}"/>
                </a:ext>
              </a:extLst>
            </p:cNvPr>
            <p:cNvCxnSpPr>
              <a:cxnSpLocks/>
            </p:cNvCxnSpPr>
            <p:nvPr/>
          </p:nvCxnSpPr>
          <p:spPr>
            <a:xfrm flipH="1">
              <a:off x="16585136" y="6498252"/>
              <a:ext cx="1245088"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5" name="Text Placeholder 2">
              <a:extLst>
                <a:ext uri="{FF2B5EF4-FFF2-40B4-BE49-F238E27FC236}">
                  <a16:creationId xmlns:a16="http://schemas.microsoft.com/office/drawing/2014/main" id="{5CF7C037-DA11-234F-A276-700C4AF1859C}"/>
                </a:ext>
              </a:extLst>
            </p:cNvPr>
            <p:cNvSpPr txBox="1">
              <a:spLocks/>
            </p:cNvSpPr>
            <p:nvPr/>
          </p:nvSpPr>
          <p:spPr bwMode="gray">
            <a:xfrm>
              <a:off x="16671555" y="6224649"/>
              <a:ext cx="873970" cy="289285"/>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800" dirty="0"/>
                <a:t>Key</a:t>
              </a:r>
              <a:br>
                <a:rPr lang="en-US" sz="800" dirty="0"/>
              </a:br>
              <a:r>
                <a:rPr lang="en-US" sz="800" dirty="0"/>
                <a:t>Payment Flow</a:t>
              </a:r>
            </a:p>
          </p:txBody>
        </p:sp>
        <p:cxnSp>
          <p:nvCxnSpPr>
            <p:cNvPr id="266" name="Straight Arrow Connector 265">
              <a:extLst>
                <a:ext uri="{FF2B5EF4-FFF2-40B4-BE49-F238E27FC236}">
                  <a16:creationId xmlns:a16="http://schemas.microsoft.com/office/drawing/2014/main" id="{5A2C6A74-A32B-7C49-B461-0025AEC67018}"/>
                </a:ext>
              </a:extLst>
            </p:cNvPr>
            <p:cNvCxnSpPr>
              <a:cxnSpLocks/>
            </p:cNvCxnSpPr>
            <p:nvPr/>
          </p:nvCxnSpPr>
          <p:spPr>
            <a:xfrm flipH="1">
              <a:off x="9246076" y="6985301"/>
              <a:ext cx="2954282" cy="0"/>
            </a:xfrm>
            <a:prstGeom prst="straightConnector1">
              <a:avLst/>
            </a:prstGeom>
            <a:ln>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67" name="Text Placeholder 2">
              <a:extLst>
                <a:ext uri="{FF2B5EF4-FFF2-40B4-BE49-F238E27FC236}">
                  <a16:creationId xmlns:a16="http://schemas.microsoft.com/office/drawing/2014/main" id="{E7B9F516-1CA5-924F-AAAA-F528B21496F1}"/>
                </a:ext>
              </a:extLst>
            </p:cNvPr>
            <p:cNvSpPr txBox="1">
              <a:spLocks/>
            </p:cNvSpPr>
            <p:nvPr/>
          </p:nvSpPr>
          <p:spPr bwMode="gray">
            <a:xfrm>
              <a:off x="10428740" y="6873891"/>
              <a:ext cx="1382121" cy="10849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600" dirty="0"/>
                <a:t>Management fee</a:t>
              </a:r>
            </a:p>
          </p:txBody>
        </p:sp>
        <p:cxnSp>
          <p:nvCxnSpPr>
            <p:cNvPr id="268" name="Connector: Elbow 91">
              <a:extLst>
                <a:ext uri="{FF2B5EF4-FFF2-40B4-BE49-F238E27FC236}">
                  <a16:creationId xmlns:a16="http://schemas.microsoft.com/office/drawing/2014/main" id="{6876CA3F-C438-E345-B085-1579BB4D78E2}"/>
                </a:ext>
              </a:extLst>
            </p:cNvPr>
            <p:cNvCxnSpPr>
              <a:cxnSpLocks/>
              <a:stCxn id="249" idx="2"/>
            </p:cNvCxnSpPr>
            <p:nvPr/>
          </p:nvCxnSpPr>
          <p:spPr>
            <a:xfrm rot="5400000">
              <a:off x="10167931" y="5414473"/>
              <a:ext cx="380298" cy="226456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Connector: Elbow 92">
              <a:extLst>
                <a:ext uri="{FF2B5EF4-FFF2-40B4-BE49-F238E27FC236}">
                  <a16:creationId xmlns:a16="http://schemas.microsoft.com/office/drawing/2014/main" id="{BB1A5116-5103-4743-AA11-260F47F8F9E2}"/>
                </a:ext>
              </a:extLst>
            </p:cNvPr>
            <p:cNvCxnSpPr>
              <a:cxnSpLocks/>
            </p:cNvCxnSpPr>
            <p:nvPr/>
          </p:nvCxnSpPr>
          <p:spPr>
            <a:xfrm rot="10800000" flipV="1">
              <a:off x="9207816" y="6356608"/>
              <a:ext cx="2076135" cy="210189"/>
            </a:xfrm>
            <a:prstGeom prst="bentConnector3">
              <a:avLst>
                <a:gd name="adj1" fmla="val -466"/>
              </a:avLst>
            </a:prstGeom>
            <a:ln>
              <a:solidFill>
                <a:schemeClr val="tx1"/>
              </a:solidFill>
              <a:prstDash val="solid"/>
              <a:headEnd type="triangle"/>
              <a:tailEnd type="none"/>
            </a:ln>
          </p:spPr>
          <p:style>
            <a:lnRef idx="1">
              <a:schemeClr val="accent1"/>
            </a:lnRef>
            <a:fillRef idx="0">
              <a:schemeClr val="accent1"/>
            </a:fillRef>
            <a:effectRef idx="0">
              <a:schemeClr val="accent1"/>
            </a:effectRef>
            <a:fontRef idx="minor">
              <a:schemeClr val="tx1"/>
            </a:fontRef>
          </p:style>
        </p:cxnSp>
        <p:sp>
          <p:nvSpPr>
            <p:cNvPr id="270" name="Text Placeholder 2">
              <a:extLst>
                <a:ext uri="{FF2B5EF4-FFF2-40B4-BE49-F238E27FC236}">
                  <a16:creationId xmlns:a16="http://schemas.microsoft.com/office/drawing/2014/main" id="{FB497357-FD1F-7D4B-977C-1A79659A04A9}"/>
                </a:ext>
              </a:extLst>
            </p:cNvPr>
            <p:cNvSpPr txBox="1">
              <a:spLocks/>
            </p:cNvSpPr>
            <p:nvPr/>
          </p:nvSpPr>
          <p:spPr bwMode="gray">
            <a:xfrm>
              <a:off x="9382730" y="6619421"/>
              <a:ext cx="1671692" cy="8855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600" dirty="0"/>
                <a:t>Licence payment less intangible recharge</a:t>
              </a:r>
            </a:p>
          </p:txBody>
        </p:sp>
        <p:sp>
          <p:nvSpPr>
            <p:cNvPr id="271" name="Text Placeholder 2">
              <a:extLst>
                <a:ext uri="{FF2B5EF4-FFF2-40B4-BE49-F238E27FC236}">
                  <a16:creationId xmlns:a16="http://schemas.microsoft.com/office/drawing/2014/main" id="{FB53C298-69DD-8E40-9A3C-85534D47005D}"/>
                </a:ext>
              </a:extLst>
            </p:cNvPr>
            <p:cNvSpPr txBox="1">
              <a:spLocks/>
            </p:cNvSpPr>
            <p:nvPr/>
          </p:nvSpPr>
          <p:spPr bwMode="gray">
            <a:xfrm>
              <a:off x="9382730" y="6428921"/>
              <a:ext cx="1671692" cy="88558"/>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r>
                <a:rPr lang="en-US" sz="600" dirty="0"/>
                <a:t>Supply Chain Co fee</a:t>
              </a:r>
            </a:p>
          </p:txBody>
        </p:sp>
        <p:grpSp>
          <p:nvGrpSpPr>
            <p:cNvPr id="272" name="Group 271">
              <a:extLst>
                <a:ext uri="{FF2B5EF4-FFF2-40B4-BE49-F238E27FC236}">
                  <a16:creationId xmlns:a16="http://schemas.microsoft.com/office/drawing/2014/main" id="{62DCA4E4-63BB-F44E-B428-9A1C59F46354}"/>
                </a:ext>
              </a:extLst>
            </p:cNvPr>
            <p:cNvGrpSpPr/>
            <p:nvPr/>
          </p:nvGrpSpPr>
          <p:grpSpPr>
            <a:xfrm>
              <a:off x="12092725" y="6324035"/>
              <a:ext cx="210502" cy="205740"/>
              <a:chOff x="2342198" y="3233605"/>
              <a:chExt cx="210502" cy="205740"/>
            </a:xfrm>
          </p:grpSpPr>
          <p:sp>
            <p:nvSpPr>
              <p:cNvPr id="282" name="Oval 281">
                <a:extLst>
                  <a:ext uri="{FF2B5EF4-FFF2-40B4-BE49-F238E27FC236}">
                    <a16:creationId xmlns:a16="http://schemas.microsoft.com/office/drawing/2014/main" id="{B534C1EA-8514-DF47-AADC-83CA4832C91B}"/>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83" name="Text Placeholder 2">
                <a:extLst>
                  <a:ext uri="{FF2B5EF4-FFF2-40B4-BE49-F238E27FC236}">
                    <a16:creationId xmlns:a16="http://schemas.microsoft.com/office/drawing/2014/main" id="{BF3F8E43-2142-2746-BE39-B13DBCFBFD51}"/>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4</a:t>
                </a:r>
                <a:endParaRPr lang="en-GB" b="1" dirty="0">
                  <a:solidFill>
                    <a:schemeClr val="bg1"/>
                  </a:solidFill>
                </a:endParaRPr>
              </a:p>
            </p:txBody>
          </p:sp>
        </p:grpSp>
        <p:grpSp>
          <p:nvGrpSpPr>
            <p:cNvPr id="273" name="Group 272">
              <a:extLst>
                <a:ext uri="{FF2B5EF4-FFF2-40B4-BE49-F238E27FC236}">
                  <a16:creationId xmlns:a16="http://schemas.microsoft.com/office/drawing/2014/main" id="{064338EF-5180-7C4D-8850-052216F92BCF}"/>
                </a:ext>
              </a:extLst>
            </p:cNvPr>
            <p:cNvGrpSpPr/>
            <p:nvPr/>
          </p:nvGrpSpPr>
          <p:grpSpPr>
            <a:xfrm>
              <a:off x="11124022" y="6619308"/>
              <a:ext cx="210502" cy="205740"/>
              <a:chOff x="2342198" y="3233605"/>
              <a:chExt cx="210502" cy="205740"/>
            </a:xfrm>
          </p:grpSpPr>
          <p:sp>
            <p:nvSpPr>
              <p:cNvPr id="280" name="Oval 279">
                <a:extLst>
                  <a:ext uri="{FF2B5EF4-FFF2-40B4-BE49-F238E27FC236}">
                    <a16:creationId xmlns:a16="http://schemas.microsoft.com/office/drawing/2014/main" id="{AB1F7ECD-F56A-8645-9841-E8BD9F0789F4}"/>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81" name="Text Placeholder 2">
                <a:extLst>
                  <a:ext uri="{FF2B5EF4-FFF2-40B4-BE49-F238E27FC236}">
                    <a16:creationId xmlns:a16="http://schemas.microsoft.com/office/drawing/2014/main" id="{A397C762-E395-3245-814B-3D7043F30A32}"/>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5</a:t>
                </a:r>
                <a:endParaRPr lang="en-GB" b="1" dirty="0">
                  <a:solidFill>
                    <a:schemeClr val="bg1"/>
                  </a:solidFill>
                </a:endParaRPr>
              </a:p>
            </p:txBody>
          </p:sp>
        </p:grpSp>
        <p:grpSp>
          <p:nvGrpSpPr>
            <p:cNvPr id="274" name="Group 273">
              <a:extLst>
                <a:ext uri="{FF2B5EF4-FFF2-40B4-BE49-F238E27FC236}">
                  <a16:creationId xmlns:a16="http://schemas.microsoft.com/office/drawing/2014/main" id="{6DA3B17C-2935-AF49-AF71-4D588BD86C4A}"/>
                </a:ext>
              </a:extLst>
            </p:cNvPr>
            <p:cNvGrpSpPr/>
            <p:nvPr/>
          </p:nvGrpSpPr>
          <p:grpSpPr>
            <a:xfrm>
              <a:off x="9483218" y="6862195"/>
              <a:ext cx="210502" cy="205740"/>
              <a:chOff x="2342198" y="3233605"/>
              <a:chExt cx="210502" cy="205740"/>
            </a:xfrm>
          </p:grpSpPr>
          <p:sp>
            <p:nvSpPr>
              <p:cNvPr id="278" name="Oval 277">
                <a:extLst>
                  <a:ext uri="{FF2B5EF4-FFF2-40B4-BE49-F238E27FC236}">
                    <a16:creationId xmlns:a16="http://schemas.microsoft.com/office/drawing/2014/main" id="{FAF12412-E62C-B745-9177-D90628BE4777}"/>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79" name="Text Placeholder 2">
                <a:extLst>
                  <a:ext uri="{FF2B5EF4-FFF2-40B4-BE49-F238E27FC236}">
                    <a16:creationId xmlns:a16="http://schemas.microsoft.com/office/drawing/2014/main" id="{029ACEAE-F712-CE4F-B551-D0800E17BBB6}"/>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7</a:t>
                </a:r>
                <a:endParaRPr lang="en-GB" b="1" dirty="0">
                  <a:solidFill>
                    <a:schemeClr val="bg1"/>
                  </a:solidFill>
                </a:endParaRPr>
              </a:p>
            </p:txBody>
          </p:sp>
        </p:grpSp>
        <p:grpSp>
          <p:nvGrpSpPr>
            <p:cNvPr id="275" name="Group 274">
              <a:extLst>
                <a:ext uri="{FF2B5EF4-FFF2-40B4-BE49-F238E27FC236}">
                  <a16:creationId xmlns:a16="http://schemas.microsoft.com/office/drawing/2014/main" id="{0470EA13-08DE-B94A-BD7F-E12069F342AA}"/>
                </a:ext>
              </a:extLst>
            </p:cNvPr>
            <p:cNvGrpSpPr/>
            <p:nvPr/>
          </p:nvGrpSpPr>
          <p:grpSpPr>
            <a:xfrm>
              <a:off x="10823319" y="6423703"/>
              <a:ext cx="210502" cy="205740"/>
              <a:chOff x="2342198" y="3233605"/>
              <a:chExt cx="210502" cy="205740"/>
            </a:xfrm>
          </p:grpSpPr>
          <p:sp>
            <p:nvSpPr>
              <p:cNvPr id="276" name="Oval 275">
                <a:extLst>
                  <a:ext uri="{FF2B5EF4-FFF2-40B4-BE49-F238E27FC236}">
                    <a16:creationId xmlns:a16="http://schemas.microsoft.com/office/drawing/2014/main" id="{F05BA93C-CFC3-DC43-93EE-9DDFDECDCF5F}"/>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77" name="Text Placeholder 2">
                <a:extLst>
                  <a:ext uri="{FF2B5EF4-FFF2-40B4-BE49-F238E27FC236}">
                    <a16:creationId xmlns:a16="http://schemas.microsoft.com/office/drawing/2014/main" id="{CDFA34E7-5FBC-2243-B52D-899BF138B322}"/>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6</a:t>
                </a:r>
                <a:endParaRPr lang="en-GB" b="1" dirty="0">
                  <a:solidFill>
                    <a:schemeClr val="bg1"/>
                  </a:solidFill>
                </a:endParaRPr>
              </a:p>
            </p:txBody>
          </p:sp>
        </p:grpSp>
      </p:grpSp>
      <p:grpSp>
        <p:nvGrpSpPr>
          <p:cNvPr id="296" name="Group 295">
            <a:extLst>
              <a:ext uri="{FF2B5EF4-FFF2-40B4-BE49-F238E27FC236}">
                <a16:creationId xmlns:a16="http://schemas.microsoft.com/office/drawing/2014/main" id="{E354870B-9D52-FF46-BB9F-7793B903DA44}"/>
              </a:ext>
            </a:extLst>
          </p:cNvPr>
          <p:cNvGrpSpPr/>
          <p:nvPr/>
        </p:nvGrpSpPr>
        <p:grpSpPr>
          <a:xfrm>
            <a:off x="8110530" y="9506269"/>
            <a:ext cx="210502" cy="205740"/>
            <a:chOff x="2342198" y="3233605"/>
            <a:chExt cx="210502" cy="205740"/>
          </a:xfrm>
        </p:grpSpPr>
        <p:sp>
          <p:nvSpPr>
            <p:cNvPr id="297" name="Oval 296">
              <a:extLst>
                <a:ext uri="{FF2B5EF4-FFF2-40B4-BE49-F238E27FC236}">
                  <a16:creationId xmlns:a16="http://schemas.microsoft.com/office/drawing/2014/main" id="{F1BF30A5-6351-3342-A3A8-AB399FE25D32}"/>
                </a:ext>
              </a:extLst>
            </p:cNvPr>
            <p:cNvSpPr/>
            <p:nvPr/>
          </p:nvSpPr>
          <p:spPr>
            <a:xfrm>
              <a:off x="2346960" y="3233605"/>
              <a:ext cx="205740" cy="2057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801" dirty="0"/>
            </a:p>
          </p:txBody>
        </p:sp>
        <p:sp>
          <p:nvSpPr>
            <p:cNvPr id="298" name="Text Placeholder 2">
              <a:extLst>
                <a:ext uri="{FF2B5EF4-FFF2-40B4-BE49-F238E27FC236}">
                  <a16:creationId xmlns:a16="http://schemas.microsoft.com/office/drawing/2014/main" id="{E6689A15-EE9A-A348-8422-80A18BABB38F}"/>
                </a:ext>
              </a:extLst>
            </p:cNvPr>
            <p:cNvSpPr txBox="1">
              <a:spLocks/>
            </p:cNvSpPr>
            <p:nvPr/>
          </p:nvSpPr>
          <p:spPr bwMode="gray">
            <a:xfrm>
              <a:off x="2342198" y="3264851"/>
              <a:ext cx="205739" cy="155947"/>
            </a:xfrm>
            <a:prstGeom prst="rect">
              <a:avLst/>
            </a:prstGeom>
          </p:spPr>
          <p:txBody>
            <a:bodyPr vert="horz" lIns="0" tIns="0" rIns="0" bIns="0" rtlCol="0">
              <a:noAutofit/>
            </a:bodyPr>
            <a:lstStyle>
              <a:lvl1pPr marL="0" indent="0" algn="l" defTabSz="1043056" rtl="0" eaLnBrk="1" latinLnBrk="0" hangingPunct="1">
                <a:lnSpc>
                  <a:spcPct val="100000"/>
                </a:lnSpc>
                <a:spcBef>
                  <a:spcPts val="0"/>
                </a:spcBef>
                <a:spcAft>
                  <a:spcPts val="600"/>
                </a:spcAft>
                <a:buFont typeface="Arial" pitchFamily="34" charset="0"/>
                <a:buNone/>
                <a:defRPr sz="900" b="1" kern="1200" cap="none" baseline="0">
                  <a:solidFill>
                    <a:schemeClr val="tx2"/>
                  </a:solidFill>
                  <a:latin typeface="+mn-lt"/>
                  <a:ea typeface="+mn-ea"/>
                  <a:cs typeface="+mn-cs"/>
                </a:defRPr>
              </a:lvl1pPr>
              <a:lvl2pPr marL="0" indent="0" algn="l" defTabSz="1043056" rtl="0" eaLnBrk="1" latinLnBrk="0" hangingPunct="1">
                <a:lnSpc>
                  <a:spcPct val="100000"/>
                </a:lnSpc>
                <a:spcBef>
                  <a:spcPts val="0"/>
                </a:spcBef>
                <a:spcAft>
                  <a:spcPts val="600"/>
                </a:spcAft>
                <a:buFont typeface="Arial" pitchFamily="34" charset="0"/>
                <a:buNone/>
                <a:defRPr sz="900" kern="1200">
                  <a:solidFill>
                    <a:schemeClr val="tx1"/>
                  </a:solidFill>
                  <a:latin typeface="+mn-lt"/>
                  <a:ea typeface="+mn-ea"/>
                  <a:cs typeface="+mn-cs"/>
                </a:defRPr>
              </a:lvl2pPr>
              <a:lvl3pPr marL="179388" indent="-179388" algn="l" defTabSz="1043056" rtl="0" eaLnBrk="1" latinLnBrk="0" hangingPunct="1">
                <a:lnSpc>
                  <a:spcPct val="100000"/>
                </a:lnSpc>
                <a:spcBef>
                  <a:spcPts val="0"/>
                </a:spcBef>
                <a:spcAft>
                  <a:spcPts val="600"/>
                </a:spcAft>
                <a:buClr>
                  <a:schemeClr val="tx2"/>
                </a:buClr>
                <a:buSzPct val="80000"/>
                <a:buFont typeface="Wingdings 3" panose="05040102010807070707" pitchFamily="18" charset="2"/>
                <a:buChar char="u"/>
                <a:defRPr sz="900" kern="1200">
                  <a:solidFill>
                    <a:schemeClr val="tx1"/>
                  </a:solidFill>
                  <a:latin typeface="+mn-lt"/>
                  <a:ea typeface="+mn-ea"/>
                  <a:cs typeface="+mn-cs"/>
                </a:defRPr>
              </a:lvl3pPr>
              <a:lvl4pPr marL="357188" indent="-177800" algn="l" defTabSz="1043056" rtl="0" eaLnBrk="1" latinLnBrk="0" hangingPunct="1">
                <a:lnSpc>
                  <a:spcPct val="100000"/>
                </a:lnSpc>
                <a:spcBef>
                  <a:spcPts val="0"/>
                </a:spcBef>
                <a:spcAft>
                  <a:spcPts val="600"/>
                </a:spcAft>
                <a:buFont typeface="Trebuchet MS" pitchFamily="34" charset="0"/>
                <a:buChar char="–"/>
                <a:defRPr sz="900" kern="1200">
                  <a:solidFill>
                    <a:schemeClr val="tx1"/>
                  </a:solidFill>
                  <a:latin typeface="+mn-lt"/>
                  <a:ea typeface="+mn-ea"/>
                  <a:cs typeface="+mn-cs"/>
                </a:defRPr>
              </a:lvl4pPr>
              <a:lvl5pPr marL="536575" indent="-179388" algn="l" defTabSz="1043056" rtl="0" eaLnBrk="1" latinLnBrk="0" hangingPunct="1">
                <a:lnSpc>
                  <a:spcPct val="100000"/>
                </a:lnSpc>
                <a:spcBef>
                  <a:spcPts val="0"/>
                </a:spcBef>
                <a:spcAft>
                  <a:spcPts val="600"/>
                </a:spcAft>
                <a:buClr>
                  <a:schemeClr val="tx1"/>
                </a:buClr>
                <a:buFont typeface="Trebuchet MS" panose="020B0603020202020204" pitchFamily="34" charset="0"/>
                <a:buChar char="–"/>
                <a:defRPr sz="900" kern="1200">
                  <a:solidFill>
                    <a:schemeClr val="tx1"/>
                  </a:solidFill>
                  <a:latin typeface="+mn-lt"/>
                  <a:ea typeface="+mn-ea"/>
                  <a:cs typeface="+mn-cs"/>
                </a:defRPr>
              </a:lvl5pPr>
              <a:lvl6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lang="en-GB" sz="900" kern="1200" baseline="0">
                  <a:solidFill>
                    <a:schemeClr val="tx1"/>
                  </a:solidFill>
                  <a:latin typeface="+mn-lt"/>
                  <a:ea typeface="+mn-ea"/>
                  <a:cs typeface="+mn-cs"/>
                </a:defRPr>
              </a:lvl6pPr>
              <a:lvl7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7pPr>
              <a:lvl8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8pPr>
              <a:lvl9pPr marL="542925" indent="0" algn="l" defTabSz="1043056" rtl="0" eaLnBrk="1" latinLnBrk="0" hangingPunct="1">
                <a:lnSpc>
                  <a:spcPct val="100000"/>
                </a:lnSpc>
                <a:spcBef>
                  <a:spcPts val="0"/>
                </a:spcBef>
                <a:spcAft>
                  <a:spcPts val="600"/>
                </a:spcAft>
                <a:buClr>
                  <a:schemeClr val="tx1"/>
                </a:buClr>
                <a:buFont typeface="Arial" panose="020B0604020202020204" pitchFamily="34" charset="0"/>
                <a:buNone/>
                <a:defRPr sz="900" kern="1200">
                  <a:solidFill>
                    <a:schemeClr val="tx1"/>
                  </a:solidFill>
                  <a:latin typeface="+mn-lt"/>
                  <a:ea typeface="+mn-ea"/>
                  <a:cs typeface="+mn-cs"/>
                </a:defRPr>
              </a:lvl9pPr>
            </a:lstStyle>
            <a:p>
              <a:pPr lvl="1" algn="ctr"/>
              <a:r>
                <a:rPr lang="en-US" b="1" dirty="0">
                  <a:solidFill>
                    <a:schemeClr val="bg1"/>
                  </a:solidFill>
                </a:rPr>
                <a:t>7</a:t>
              </a:r>
              <a:endParaRPr lang="en-GB" b="1" dirty="0">
                <a:solidFill>
                  <a:schemeClr val="bg1"/>
                </a:solidFill>
              </a:endParaRPr>
            </a:p>
          </p:txBody>
        </p:sp>
      </p:grpSp>
      <p:grpSp>
        <p:nvGrpSpPr>
          <p:cNvPr id="299" name="Group 298">
            <a:extLst>
              <a:ext uri="{FF2B5EF4-FFF2-40B4-BE49-F238E27FC236}">
                <a16:creationId xmlns:a16="http://schemas.microsoft.com/office/drawing/2014/main" id="{2DB512F4-EEB5-2A4D-958F-28F29FA86594}"/>
              </a:ext>
            </a:extLst>
          </p:cNvPr>
          <p:cNvGrpSpPr/>
          <p:nvPr/>
        </p:nvGrpSpPr>
        <p:grpSpPr>
          <a:xfrm>
            <a:off x="11515936" y="1924757"/>
            <a:ext cx="307436" cy="339102"/>
            <a:chOff x="-566738" y="3468688"/>
            <a:chExt cx="369888" cy="407987"/>
          </a:xfrm>
        </p:grpSpPr>
        <p:sp>
          <p:nvSpPr>
            <p:cNvPr id="300" name="Freeform 23">
              <a:extLst>
                <a:ext uri="{FF2B5EF4-FFF2-40B4-BE49-F238E27FC236}">
                  <a16:creationId xmlns:a16="http://schemas.microsoft.com/office/drawing/2014/main" id="{4AE0046D-C5D9-9849-8DFA-B7BD92865457}"/>
                </a:ext>
              </a:extLst>
            </p:cNvPr>
            <p:cNvSpPr>
              <a:spLocks noEditPoints="1"/>
            </p:cNvSpPr>
            <p:nvPr/>
          </p:nvSpPr>
          <p:spPr bwMode="auto">
            <a:xfrm>
              <a:off x="-436563" y="3656013"/>
              <a:ext cx="239713" cy="184150"/>
            </a:xfrm>
            <a:custGeom>
              <a:avLst/>
              <a:gdLst>
                <a:gd name="T0" fmla="*/ 67 w 79"/>
                <a:gd name="T1" fmla="*/ 0 h 61"/>
                <a:gd name="T2" fmla="*/ 49 w 79"/>
                <a:gd name="T3" fmla="*/ 13 h 61"/>
                <a:gd name="T4" fmla="*/ 4 w 79"/>
                <a:gd name="T5" fmla="*/ 44 h 61"/>
                <a:gd name="T6" fmla="*/ 0 w 79"/>
                <a:gd name="T7" fmla="*/ 60 h 61"/>
                <a:gd name="T8" fmla="*/ 17 w 79"/>
                <a:gd name="T9" fmla="*/ 61 h 61"/>
                <a:gd name="T10" fmla="*/ 61 w 79"/>
                <a:gd name="T11" fmla="*/ 30 h 61"/>
                <a:gd name="T12" fmla="*/ 64 w 79"/>
                <a:gd name="T13" fmla="*/ 28 h 61"/>
                <a:gd name="T14" fmla="*/ 79 w 79"/>
                <a:gd name="T15" fmla="*/ 18 h 61"/>
                <a:gd name="T16" fmla="*/ 67 w 79"/>
                <a:gd name="T17" fmla="*/ 0 h 61"/>
                <a:gd name="T18" fmla="*/ 15 w 79"/>
                <a:gd name="T19" fmla="*/ 54 h 61"/>
                <a:gd name="T20" fmla="*/ 9 w 79"/>
                <a:gd name="T21" fmla="*/ 54 h 61"/>
                <a:gd name="T22" fmla="*/ 10 w 79"/>
                <a:gd name="T23" fmla="*/ 48 h 61"/>
                <a:gd name="T24" fmla="*/ 53 w 79"/>
                <a:gd name="T25" fmla="*/ 18 h 61"/>
                <a:gd name="T26" fmla="*/ 53 w 79"/>
                <a:gd name="T27" fmla="*/ 19 h 61"/>
                <a:gd name="T28" fmla="*/ 57 w 79"/>
                <a:gd name="T29" fmla="*/ 24 h 61"/>
                <a:gd name="T30" fmla="*/ 57 w 79"/>
                <a:gd name="T31" fmla="*/ 24 h 61"/>
                <a:gd name="T32" fmla="*/ 57 w 79"/>
                <a:gd name="T33" fmla="*/ 25 h 61"/>
                <a:gd name="T34" fmla="*/ 15 w 79"/>
                <a:gd name="T35" fmla="*/ 54 h 61"/>
                <a:gd name="T36" fmla="*/ 63 w 79"/>
                <a:gd name="T37" fmla="*/ 21 h 61"/>
                <a:gd name="T38" fmla="*/ 59 w 79"/>
                <a:gd name="T39" fmla="*/ 14 h 61"/>
                <a:gd name="T40" fmla="*/ 65 w 79"/>
                <a:gd name="T41" fmla="*/ 10 h 61"/>
                <a:gd name="T42" fmla="*/ 69 w 79"/>
                <a:gd name="T43" fmla="*/ 16 h 61"/>
                <a:gd name="T44" fmla="*/ 63 w 79"/>
                <a:gd name="T45" fmla="*/ 2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61">
                  <a:moveTo>
                    <a:pt x="67" y="0"/>
                  </a:moveTo>
                  <a:cubicBezTo>
                    <a:pt x="49" y="13"/>
                    <a:pt x="49" y="13"/>
                    <a:pt x="49" y="13"/>
                  </a:cubicBezTo>
                  <a:cubicBezTo>
                    <a:pt x="4" y="44"/>
                    <a:pt x="4" y="44"/>
                    <a:pt x="4" y="44"/>
                  </a:cubicBezTo>
                  <a:cubicBezTo>
                    <a:pt x="0" y="60"/>
                    <a:pt x="0" y="60"/>
                    <a:pt x="0" y="60"/>
                  </a:cubicBezTo>
                  <a:cubicBezTo>
                    <a:pt x="17" y="61"/>
                    <a:pt x="17" y="61"/>
                    <a:pt x="17" y="61"/>
                  </a:cubicBezTo>
                  <a:cubicBezTo>
                    <a:pt x="61" y="30"/>
                    <a:pt x="61" y="30"/>
                    <a:pt x="61" y="30"/>
                  </a:cubicBezTo>
                  <a:cubicBezTo>
                    <a:pt x="64" y="28"/>
                    <a:pt x="64" y="28"/>
                    <a:pt x="64" y="28"/>
                  </a:cubicBezTo>
                  <a:cubicBezTo>
                    <a:pt x="79" y="18"/>
                    <a:pt x="79" y="18"/>
                    <a:pt x="79" y="18"/>
                  </a:cubicBezTo>
                  <a:lnTo>
                    <a:pt x="67" y="0"/>
                  </a:lnTo>
                  <a:close/>
                  <a:moveTo>
                    <a:pt x="15" y="54"/>
                  </a:moveTo>
                  <a:cubicBezTo>
                    <a:pt x="9" y="54"/>
                    <a:pt x="9" y="54"/>
                    <a:pt x="9" y="54"/>
                  </a:cubicBezTo>
                  <a:cubicBezTo>
                    <a:pt x="10" y="48"/>
                    <a:pt x="10" y="48"/>
                    <a:pt x="10" y="48"/>
                  </a:cubicBezTo>
                  <a:cubicBezTo>
                    <a:pt x="53" y="18"/>
                    <a:pt x="53" y="18"/>
                    <a:pt x="53" y="18"/>
                  </a:cubicBezTo>
                  <a:cubicBezTo>
                    <a:pt x="53" y="19"/>
                    <a:pt x="53" y="19"/>
                    <a:pt x="53" y="19"/>
                  </a:cubicBezTo>
                  <a:cubicBezTo>
                    <a:pt x="57" y="24"/>
                    <a:pt x="57" y="24"/>
                    <a:pt x="57" y="24"/>
                  </a:cubicBezTo>
                  <a:cubicBezTo>
                    <a:pt x="57" y="24"/>
                    <a:pt x="57" y="24"/>
                    <a:pt x="57" y="24"/>
                  </a:cubicBezTo>
                  <a:cubicBezTo>
                    <a:pt x="57" y="25"/>
                    <a:pt x="57" y="25"/>
                    <a:pt x="57" y="25"/>
                  </a:cubicBezTo>
                  <a:lnTo>
                    <a:pt x="15" y="54"/>
                  </a:lnTo>
                  <a:close/>
                  <a:moveTo>
                    <a:pt x="63" y="21"/>
                  </a:moveTo>
                  <a:cubicBezTo>
                    <a:pt x="59" y="14"/>
                    <a:pt x="59" y="14"/>
                    <a:pt x="59" y="14"/>
                  </a:cubicBezTo>
                  <a:cubicBezTo>
                    <a:pt x="65" y="10"/>
                    <a:pt x="65" y="10"/>
                    <a:pt x="65" y="10"/>
                  </a:cubicBezTo>
                  <a:cubicBezTo>
                    <a:pt x="69" y="16"/>
                    <a:pt x="69" y="16"/>
                    <a:pt x="69" y="16"/>
                  </a:cubicBezTo>
                  <a:lnTo>
                    <a:pt x="63" y="21"/>
                  </a:lnTo>
                  <a:close/>
                </a:path>
              </a:pathLst>
            </a:custGeom>
            <a:solidFill>
              <a:schemeClr val="accent4"/>
            </a:solidFill>
            <a:ln>
              <a:noFill/>
            </a:ln>
          </p:spPr>
          <p:txBody>
            <a:bodyPr vert="horz" wrap="square" lIns="91439" tIns="45720" rIns="91439" bIns="45720" numCol="1" anchor="t" anchorCtr="0" compatLnSpc="1">
              <a:prstTxWarp prst="textNoShape">
                <a:avLst/>
              </a:prstTxWarp>
            </a:bodyPr>
            <a:lstStyle/>
            <a:p>
              <a:endParaRPr lang="en-GB" sz="3801" dirty="0"/>
            </a:p>
          </p:txBody>
        </p:sp>
        <p:sp>
          <p:nvSpPr>
            <p:cNvPr id="301" name="Freeform 24">
              <a:extLst>
                <a:ext uri="{FF2B5EF4-FFF2-40B4-BE49-F238E27FC236}">
                  <a16:creationId xmlns:a16="http://schemas.microsoft.com/office/drawing/2014/main" id="{FCA18761-992E-7A47-AE8A-75EB66E2A6F5}"/>
                </a:ext>
              </a:extLst>
            </p:cNvPr>
            <p:cNvSpPr>
              <a:spLocks/>
            </p:cNvSpPr>
            <p:nvPr/>
          </p:nvSpPr>
          <p:spPr bwMode="auto">
            <a:xfrm>
              <a:off x="-566738" y="3468688"/>
              <a:ext cx="296863" cy="407987"/>
            </a:xfrm>
            <a:custGeom>
              <a:avLst/>
              <a:gdLst>
                <a:gd name="T0" fmla="*/ 174 w 187"/>
                <a:gd name="T1" fmla="*/ 244 h 257"/>
                <a:gd name="T2" fmla="*/ 13 w 187"/>
                <a:gd name="T3" fmla="*/ 244 h 257"/>
                <a:gd name="T4" fmla="*/ 13 w 187"/>
                <a:gd name="T5" fmla="*/ 50 h 257"/>
                <a:gd name="T6" fmla="*/ 65 w 187"/>
                <a:gd name="T7" fmla="*/ 13 h 257"/>
                <a:gd name="T8" fmla="*/ 174 w 187"/>
                <a:gd name="T9" fmla="*/ 13 h 257"/>
                <a:gd name="T10" fmla="*/ 174 w 187"/>
                <a:gd name="T11" fmla="*/ 130 h 257"/>
                <a:gd name="T12" fmla="*/ 187 w 187"/>
                <a:gd name="T13" fmla="*/ 120 h 257"/>
                <a:gd name="T14" fmla="*/ 187 w 187"/>
                <a:gd name="T15" fmla="*/ 0 h 257"/>
                <a:gd name="T16" fmla="*/ 61 w 187"/>
                <a:gd name="T17" fmla="*/ 0 h 257"/>
                <a:gd name="T18" fmla="*/ 0 w 187"/>
                <a:gd name="T19" fmla="*/ 44 h 257"/>
                <a:gd name="T20" fmla="*/ 0 w 187"/>
                <a:gd name="T21" fmla="*/ 257 h 257"/>
                <a:gd name="T22" fmla="*/ 187 w 187"/>
                <a:gd name="T23" fmla="*/ 257 h 257"/>
                <a:gd name="T24" fmla="*/ 187 w 187"/>
                <a:gd name="T25" fmla="*/ 200 h 257"/>
                <a:gd name="T26" fmla="*/ 174 w 187"/>
                <a:gd name="T27" fmla="*/ 210 h 257"/>
                <a:gd name="T28" fmla="*/ 174 w 187"/>
                <a:gd name="T29" fmla="*/ 244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257">
                  <a:moveTo>
                    <a:pt x="174" y="244"/>
                  </a:moveTo>
                  <a:lnTo>
                    <a:pt x="13" y="244"/>
                  </a:lnTo>
                  <a:lnTo>
                    <a:pt x="13" y="50"/>
                  </a:lnTo>
                  <a:lnTo>
                    <a:pt x="65" y="13"/>
                  </a:lnTo>
                  <a:lnTo>
                    <a:pt x="174" y="13"/>
                  </a:lnTo>
                  <a:lnTo>
                    <a:pt x="174" y="130"/>
                  </a:lnTo>
                  <a:lnTo>
                    <a:pt x="187" y="120"/>
                  </a:lnTo>
                  <a:lnTo>
                    <a:pt x="187" y="0"/>
                  </a:lnTo>
                  <a:lnTo>
                    <a:pt x="61" y="0"/>
                  </a:lnTo>
                  <a:lnTo>
                    <a:pt x="0" y="44"/>
                  </a:lnTo>
                  <a:lnTo>
                    <a:pt x="0" y="257"/>
                  </a:lnTo>
                  <a:lnTo>
                    <a:pt x="187" y="257"/>
                  </a:lnTo>
                  <a:lnTo>
                    <a:pt x="187" y="200"/>
                  </a:lnTo>
                  <a:lnTo>
                    <a:pt x="174" y="210"/>
                  </a:lnTo>
                  <a:lnTo>
                    <a:pt x="174" y="244"/>
                  </a:lnTo>
                  <a:close/>
                </a:path>
              </a:pathLst>
            </a:custGeom>
            <a:solidFill>
              <a:schemeClr val="accent4"/>
            </a:solidFill>
            <a:ln>
              <a:noFill/>
            </a:ln>
          </p:spPr>
          <p:txBody>
            <a:bodyPr vert="horz" wrap="square" lIns="91439" tIns="45720" rIns="91439" bIns="45720" numCol="1" anchor="t" anchorCtr="0" compatLnSpc="1">
              <a:prstTxWarp prst="textNoShape">
                <a:avLst/>
              </a:prstTxWarp>
            </a:bodyPr>
            <a:lstStyle/>
            <a:p>
              <a:endParaRPr lang="en-GB" sz="3801" dirty="0"/>
            </a:p>
          </p:txBody>
        </p:sp>
      </p:grpSp>
      <p:sp>
        <p:nvSpPr>
          <p:cNvPr id="302" name="Title 1">
            <a:extLst>
              <a:ext uri="{FF2B5EF4-FFF2-40B4-BE49-F238E27FC236}">
                <a16:creationId xmlns:a16="http://schemas.microsoft.com/office/drawing/2014/main" id="{39ACC1FF-1D0D-8B48-A3F3-D2F91C8D32AC}"/>
              </a:ext>
            </a:extLst>
          </p:cNvPr>
          <p:cNvSpPr txBox="1">
            <a:spLocks/>
          </p:cNvSpPr>
          <p:nvPr/>
        </p:nvSpPr>
        <p:spPr>
          <a:xfrm>
            <a:off x="539751" y="1619251"/>
            <a:ext cx="6479675" cy="320088"/>
          </a:xfrm>
          <a:prstGeom prst="rect">
            <a:avLst/>
          </a:prstGeom>
        </p:spPr>
        <p:txBody>
          <a:bodyPr wrap="square" lIns="0" tIns="0" rIns="0" bIns="0">
            <a:spAutoFit/>
          </a:bodyPr>
          <a:lstStyle>
            <a:lvl1pPr algn="l" defTabSz="1906640" rtl="0" eaLnBrk="1" latinLnBrk="0" hangingPunct="1">
              <a:lnSpc>
                <a:spcPct val="80000"/>
              </a:lnSpc>
              <a:spcBef>
                <a:spcPct val="0"/>
              </a:spcBef>
              <a:buNone/>
              <a:defRPr sz="2600" b="1" kern="1200" cap="all" baseline="0">
                <a:solidFill>
                  <a:schemeClr val="tx2"/>
                </a:solidFill>
                <a:latin typeface="+mj-lt"/>
                <a:ea typeface="+mj-ea"/>
                <a:cs typeface="+mj-cs"/>
              </a:defRPr>
            </a:lvl1pPr>
          </a:lstStyle>
          <a:p>
            <a:r>
              <a:rPr lang="en-GB" dirty="0"/>
              <a:t>Operational risk in transfer pricing</a:t>
            </a:r>
          </a:p>
        </p:txBody>
      </p:sp>
    </p:spTree>
    <p:extLst>
      <p:ext uri="{BB962C8B-B14F-4D97-AF65-F5344CB8AC3E}">
        <p14:creationId xmlns:p14="http://schemas.microsoft.com/office/powerpoint/2010/main" val="4045883108"/>
      </p:ext>
    </p:extLst>
  </p:cSld>
  <p:clrMapOvr>
    <a:masterClrMapping/>
  </p:clrMapOvr>
</p:sld>
</file>

<file path=ppt/theme/theme1.xml><?xml version="1.0" encoding="utf-8"?>
<a:theme xmlns:a="http://schemas.openxmlformats.org/drawingml/2006/main" name="Trifold A4">
  <a:themeElements>
    <a:clrScheme name="BDO Colours 2017">
      <a:dk1>
        <a:srgbClr val="404040"/>
      </a:dk1>
      <a:lt1>
        <a:srgbClr val="FFFFFF"/>
      </a:lt1>
      <a:dk2>
        <a:srgbClr val="ED1A3B"/>
      </a:dk2>
      <a:lt2>
        <a:srgbClr val="218F8B"/>
      </a:lt2>
      <a:accent1>
        <a:srgbClr val="02A5E2"/>
      </a:accent1>
      <a:accent2>
        <a:srgbClr val="DF8639"/>
      </a:accent2>
      <a:accent3>
        <a:srgbClr val="98002E"/>
      </a:accent3>
      <a:accent4>
        <a:srgbClr val="657C91"/>
      </a:accent4>
      <a:accent5>
        <a:srgbClr val="E7E7E7"/>
      </a:accent5>
      <a:accent6>
        <a:srgbClr val="FFFFFF"/>
      </a:accent6>
      <a:hlink>
        <a:srgbClr val="ED1A3B"/>
      </a:hlink>
      <a:folHlink>
        <a:srgbClr val="FFFFFF"/>
      </a:folHlink>
    </a:clrScheme>
    <a:fontScheme name="BDO Templat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rifold A4" id="{6B09CBC6-98E5-4318-81CC-80D60BBA2C39}" vid="{1F5116AD-1BBD-407F-8CD5-6FD07937B8F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DO Presentation">
      <a:dk1>
        <a:srgbClr val="685040"/>
      </a:dk1>
      <a:lt1>
        <a:srgbClr val="FFFFFF"/>
      </a:lt1>
      <a:dk2>
        <a:srgbClr val="ED1A3B"/>
      </a:dk2>
      <a:lt2>
        <a:srgbClr val="EEE8E5"/>
      </a:lt2>
      <a:accent1>
        <a:srgbClr val="2EB0A4"/>
      </a:accent1>
      <a:accent2>
        <a:srgbClr val="62CAE3"/>
      </a:accent2>
      <a:accent3>
        <a:srgbClr val="98002E"/>
      </a:accent3>
      <a:accent4>
        <a:srgbClr val="EE9024"/>
      </a:accent4>
      <a:accent5>
        <a:srgbClr val="D1108C"/>
      </a:accent5>
      <a:accent6>
        <a:srgbClr val="FFE39C"/>
      </a:accent6>
      <a:hlink>
        <a:srgbClr val="000000"/>
      </a:hlink>
      <a:folHlink>
        <a:srgbClr val="F6A1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3FB8D75D9C07479929201EC58172E0" ma:contentTypeVersion="0" ma:contentTypeDescription="Create a new document." ma:contentTypeScope="" ma:versionID="ed495309b76b2b2eda7247a93a5cdd14">
  <xsd:schema xmlns:xsd="http://www.w3.org/2001/XMLSchema" xmlns:xs="http://www.w3.org/2001/XMLSchema" xmlns:p="http://schemas.microsoft.com/office/2006/metadata/properties" xmlns:ns2="http://schemas.microsoft.com/sharepoint/v3/fields" targetNamespace="http://schemas.microsoft.com/office/2006/metadata/properties" ma:root="true" ma:fieldsID="5b96525881cd4243817f318336dee1cd" ns2:_="">
    <xsd:import namespace="http://schemas.microsoft.com/sharepoint/v3/fields"/>
    <xsd:element name="properties">
      <xsd:complexType>
        <xsd:sequence>
          <xsd:element name="documentManagement">
            <xsd:complexType>
              <xsd:all>
                <xsd:element ref="ns2:_DCDateCreat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8" nillable="true" ma:displayName="Date Created" ma:description="The date on which this resource was created" ma:format="DateTime" ma:internalName="_DCDateCreated">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0C392C-B51A-492C-A711-CD3F073C98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69EC0F-6A00-431B-B751-94F1AE4EB2C6}">
  <ds:schemaRefs>
    <ds:schemaRef ds:uri="http://schemas.microsoft.com/sharepoint/v3/fields"/>
    <ds:schemaRef ds:uri="http://www.w3.org/XML/1998/namespace"/>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D00E3482-9AC5-4E1B-B3B5-608448B25A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A4 Trifold</Template>
  <TotalTime>568</TotalTime>
  <Words>2160</Words>
  <Application>Microsoft Macintosh PowerPoint</Application>
  <PresentationFormat>Custom</PresentationFormat>
  <Paragraphs>191</Paragraphs>
  <Slides>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vt:i4>
      </vt:variant>
    </vt:vector>
  </HeadingPairs>
  <TitlesOfParts>
    <vt:vector size="11" baseType="lpstr">
      <vt:lpstr>Arial</vt:lpstr>
      <vt:lpstr>Calibri</vt:lpstr>
      <vt:lpstr>Calibri Light</vt:lpstr>
      <vt:lpstr>Symbol</vt:lpstr>
      <vt:lpstr>Times New Roman</vt:lpstr>
      <vt:lpstr>Trebuchet MS</vt:lpstr>
      <vt:lpstr>Wingdings 3</vt:lpstr>
      <vt:lpstr>Trifold A4</vt:lpstr>
      <vt:lpstr>Custom Design</vt:lpstr>
      <vt:lpstr>Operational risk in transfer pricing</vt:lpstr>
      <vt:lpstr>PowerPoint Presentation</vt:lpstr>
    </vt:vector>
  </TitlesOfParts>
  <Company>BDO LLP</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Tax Assurance - Operational Risk in Transfer Pricing</dc:title>
  <dc:creator>Brigitta Beres</dc:creator>
  <cp:lastModifiedBy>Vaishali Lad</cp:lastModifiedBy>
  <cp:revision>48</cp:revision>
  <dcterms:created xsi:type="dcterms:W3CDTF">2019-12-06T14:09:12Z</dcterms:created>
  <dcterms:modified xsi:type="dcterms:W3CDTF">2020-05-05T07:42:16Z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0x010100AC3FB8D75D9C07479929201EC58172E0</vt:lpwstr>
  </property>
</Properties>
</file>